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Gagalin" charset="1" panose="00000500000000000000"/>
      <p:regular r:id="rId11"/>
    </p:embeddedFont>
    <p:embeddedFont>
      <p:font typeface="Avenir" charset="1" panose="020B0503020203020204"/>
      <p:regular r:id="rId12"/>
    </p:embeddedFont>
    <p:embeddedFont>
      <p:font typeface="Avenir Bold" charset="1" panose="020B0703020203020204"/>
      <p:regular r:id="rId13"/>
    </p:embeddedFont>
    <p:embeddedFont>
      <p:font typeface="Avenir Italics" charset="1" panose="020B0503020203090204"/>
      <p:regular r:id="rId14"/>
    </p:embeddedFont>
    <p:embeddedFont>
      <p:font typeface="Avenir Bold Italics" charset="1" panose="020B0703020203090204"/>
      <p:regular r:id="rId15"/>
    </p:embeddedFont>
    <p:embeddedFont>
      <p:font typeface="Avenir Light" charset="1" panose="020B0402020203020204"/>
      <p:regular r:id="rId16"/>
    </p:embeddedFont>
    <p:embeddedFont>
      <p:font typeface="Avenir Light Italics" charset="1" panose="020B0402020203090204"/>
      <p:regular r:id="rId17"/>
    </p:embeddedFont>
    <p:embeddedFont>
      <p:font typeface="Avenir Medium" charset="1" panose="020B0603020203020204"/>
      <p:regular r:id="rId18"/>
    </p:embeddedFont>
    <p:embeddedFont>
      <p:font typeface="Avenir Medium Italics" charset="1" panose="020B0603020203090204"/>
      <p:regular r:id="rId19"/>
    </p:embeddedFont>
    <p:embeddedFont>
      <p:font typeface="Avenir Ultra-Bold" charset="1" panose="020B0803020203020204"/>
      <p:regular r:id="rId20"/>
    </p:embeddedFont>
    <p:embeddedFont>
      <p:font typeface="Avenir Ultra-Bold Italics" charset="1" panose="020B0803020203090204"/>
      <p:regular r:id="rId21"/>
    </p:embeddedFont>
    <p:embeddedFont>
      <p:font typeface="Trebuchet MS" charset="1" panose="020B0603020202020204"/>
      <p:regular r:id="rId22"/>
    </p:embeddedFont>
    <p:embeddedFont>
      <p:font typeface="Trebuchet MS Bold" charset="1" panose="020B0703020202020204"/>
      <p:regular r:id="rId23"/>
    </p:embeddedFont>
    <p:embeddedFont>
      <p:font typeface="Trebuchet MS Italics" charset="1" panose="020B0603020202090204"/>
      <p:regular r:id="rId24"/>
    </p:embeddedFont>
    <p:embeddedFont>
      <p:font typeface="Trebuchet MS Bold Italics" charset="1" panose="020B0703020202090204"/>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Libre Franklin" charset="1" panose="00000500000000000000"/>
      <p:regular r:id="rId32"/>
    </p:embeddedFont>
    <p:embeddedFont>
      <p:font typeface="Libre Franklin Bold" charset="1" panose="00000800000000000000"/>
      <p:regular r:id="rId33"/>
    </p:embeddedFont>
    <p:embeddedFont>
      <p:font typeface="Libre Franklin Italics" charset="1" panose="00000500000000000000"/>
      <p:regular r:id="rId34"/>
    </p:embeddedFont>
    <p:embeddedFont>
      <p:font typeface="Libre Franklin Bold Italics" charset="1" panose="00000800000000000000"/>
      <p:regular r:id="rId35"/>
    </p:embeddedFont>
    <p:embeddedFont>
      <p:font typeface="Libre Franklin Thin" charset="1" panose="00000300000000000000"/>
      <p:regular r:id="rId36"/>
    </p:embeddedFont>
    <p:embeddedFont>
      <p:font typeface="Libre Franklin Thin Italics" charset="1" panose="00000300000000000000"/>
      <p:regular r:id="rId37"/>
    </p:embeddedFont>
    <p:embeddedFont>
      <p:font typeface="Libre Franklin Extra-Light" charset="1" panose="00000300000000000000"/>
      <p:regular r:id="rId38"/>
    </p:embeddedFont>
    <p:embeddedFont>
      <p:font typeface="Libre Franklin Extra-Light Italics" charset="1" panose="00000300000000000000"/>
      <p:regular r:id="rId39"/>
    </p:embeddedFont>
    <p:embeddedFont>
      <p:font typeface="Libre Franklin Light" charset="1" panose="00000400000000000000"/>
      <p:regular r:id="rId40"/>
    </p:embeddedFont>
    <p:embeddedFont>
      <p:font typeface="Libre Franklin Light Italics" charset="1" panose="00000400000000000000"/>
      <p:regular r:id="rId41"/>
    </p:embeddedFont>
    <p:embeddedFont>
      <p:font typeface="Libre Franklin Medium" charset="1" panose="00000600000000000000"/>
      <p:regular r:id="rId42"/>
    </p:embeddedFont>
    <p:embeddedFont>
      <p:font typeface="Libre Franklin Medium Italics" charset="1" panose="00000600000000000000"/>
      <p:regular r:id="rId43"/>
    </p:embeddedFont>
    <p:embeddedFont>
      <p:font typeface="Libre Franklin Semi-Bold" charset="1" panose="00000700000000000000"/>
      <p:regular r:id="rId44"/>
    </p:embeddedFont>
    <p:embeddedFont>
      <p:font typeface="Libre Franklin Semi-Bold Italics" charset="1" panose="00000700000000000000"/>
      <p:regular r:id="rId45"/>
    </p:embeddedFont>
    <p:embeddedFont>
      <p:font typeface="Libre Franklin Ultra-Bold" charset="1" panose="00000900000000000000"/>
      <p:regular r:id="rId46"/>
    </p:embeddedFont>
    <p:embeddedFont>
      <p:font typeface="Libre Franklin Ultra-Bold Italics" charset="1" panose="00000900000000000000"/>
      <p:regular r:id="rId47"/>
    </p:embeddedFont>
    <p:embeddedFont>
      <p:font typeface="Libre Franklin Heavy" charset="1" panose="00000A00000000000000"/>
      <p:regular r:id="rId48"/>
    </p:embeddedFont>
    <p:embeddedFont>
      <p:font typeface="Libre Franklin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13.png" Type="http://schemas.openxmlformats.org/officeDocument/2006/relationships/image"/><Relationship Id="rId12" Target="../media/image12.pn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15.png" Type="http://schemas.openxmlformats.org/officeDocument/2006/relationships/image"/><Relationship Id="rId18" Target="../media/image16.png" Type="http://schemas.openxmlformats.org/officeDocument/2006/relationships/image"/><Relationship Id="rId19" Target="../media/image46.png" Type="http://schemas.openxmlformats.org/officeDocument/2006/relationships/image"/><Relationship Id="rId2" Target="../media/image33.png" Type="http://schemas.openxmlformats.org/officeDocument/2006/relationships/image"/><Relationship Id="rId20" Target="../media/image47.svg" Type="http://schemas.openxmlformats.org/officeDocument/2006/relationships/image"/><Relationship Id="rId21" Target="../media/image48.png" Type="http://schemas.openxmlformats.org/officeDocument/2006/relationships/image"/><Relationship Id="rId22" Target="../media/image49.svg" Type="http://schemas.openxmlformats.org/officeDocument/2006/relationships/image"/><Relationship Id="rId23" Target="../media/image50.png" Type="http://schemas.openxmlformats.org/officeDocument/2006/relationships/image"/><Relationship Id="rId24" Target="../media/image23.png" Type="http://schemas.openxmlformats.org/officeDocument/2006/relationships/image"/><Relationship Id="rId25" Target="../media/image51.png" Type="http://schemas.openxmlformats.org/officeDocument/2006/relationships/image"/><Relationship Id="rId26" Target="../media/image21.png" Type="http://schemas.openxmlformats.org/officeDocument/2006/relationships/image"/><Relationship Id="rId27" Target="../media/image22.svg" Type="http://schemas.openxmlformats.org/officeDocument/2006/relationships/image"/><Relationship Id="rId28" Target="../media/image52.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90000"/>
            </a:blip>
            <a:srcRect l="15359" t="0" r="15359"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 y="5143500"/>
            <a:ext cx="5143500" cy="5143500"/>
          </a:xfrm>
          <a:custGeom>
            <a:avLst/>
            <a:gdLst/>
            <a:ahLst/>
            <a:cxnLst/>
            <a:rect r="r" b="b" t="t" l="l"/>
            <a:pathLst>
              <a:path h="5143500" w="5143500">
                <a:moveTo>
                  <a:pt x="0" y="0"/>
                </a:moveTo>
                <a:lnTo>
                  <a:pt x="5143501" y="0"/>
                </a:lnTo>
                <a:lnTo>
                  <a:pt x="5143501"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9375" y="3295938"/>
            <a:ext cx="3402611" cy="4313928"/>
          </a:xfrm>
          <a:custGeom>
            <a:avLst/>
            <a:gdLst/>
            <a:ahLst/>
            <a:cxnLst/>
            <a:rect r="r" b="b" t="t" l="l"/>
            <a:pathLst>
              <a:path h="4313928" w="3402611">
                <a:moveTo>
                  <a:pt x="0" y="0"/>
                </a:moveTo>
                <a:lnTo>
                  <a:pt x="3402610" y="0"/>
                </a:lnTo>
                <a:lnTo>
                  <a:pt x="3402610" y="4313928"/>
                </a:lnTo>
                <a:lnTo>
                  <a:pt x="0" y="4313928"/>
                </a:lnTo>
                <a:lnTo>
                  <a:pt x="0" y="0"/>
                </a:lnTo>
                <a:close/>
              </a:path>
            </a:pathLst>
          </a:custGeom>
          <a:blipFill>
            <a:blip r:embed="rId5"/>
            <a:stretch>
              <a:fillRect l="0" t="0" r="0" b="0"/>
            </a:stretch>
          </a:blipFill>
        </p:spPr>
      </p:sp>
      <p:sp>
        <p:nvSpPr>
          <p:cNvPr name="Freeform 6" id="6"/>
          <p:cNvSpPr/>
          <p:nvPr/>
        </p:nvSpPr>
        <p:spPr>
          <a:xfrm flipH="false" flipV="false" rot="0">
            <a:off x="4388608" y="4662690"/>
            <a:ext cx="3761846" cy="3484410"/>
          </a:xfrm>
          <a:custGeom>
            <a:avLst/>
            <a:gdLst/>
            <a:ahLst/>
            <a:cxnLst/>
            <a:rect r="r" b="b" t="t" l="l"/>
            <a:pathLst>
              <a:path h="3484410" w="3761846">
                <a:moveTo>
                  <a:pt x="0" y="0"/>
                </a:moveTo>
                <a:lnTo>
                  <a:pt x="3761846" y="0"/>
                </a:lnTo>
                <a:lnTo>
                  <a:pt x="3761846" y="3484410"/>
                </a:lnTo>
                <a:lnTo>
                  <a:pt x="0" y="3484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94733" y="6656427"/>
            <a:ext cx="3749233" cy="3430548"/>
          </a:xfrm>
          <a:custGeom>
            <a:avLst/>
            <a:gdLst/>
            <a:ahLst/>
            <a:cxnLst/>
            <a:rect r="r" b="b" t="t" l="l"/>
            <a:pathLst>
              <a:path h="3430548" w="3749233">
                <a:moveTo>
                  <a:pt x="0" y="0"/>
                </a:moveTo>
                <a:lnTo>
                  <a:pt x="3749233" y="0"/>
                </a:lnTo>
                <a:lnTo>
                  <a:pt x="3749233" y="3430548"/>
                </a:lnTo>
                <a:lnTo>
                  <a:pt x="0" y="3430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313274" y="4450214"/>
            <a:ext cx="1912514" cy="693286"/>
          </a:xfrm>
          <a:custGeom>
            <a:avLst/>
            <a:gdLst/>
            <a:ahLst/>
            <a:cxnLst/>
            <a:rect r="r" b="b" t="t" l="l"/>
            <a:pathLst>
              <a:path h="693286" w="1912514">
                <a:moveTo>
                  <a:pt x="0" y="0"/>
                </a:moveTo>
                <a:lnTo>
                  <a:pt x="1912513" y="0"/>
                </a:lnTo>
                <a:lnTo>
                  <a:pt x="1912513" y="693286"/>
                </a:lnTo>
                <a:lnTo>
                  <a:pt x="0" y="6932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8700" y="143303"/>
            <a:ext cx="5709368" cy="2826062"/>
          </a:xfrm>
          <a:custGeom>
            <a:avLst/>
            <a:gdLst/>
            <a:ahLst/>
            <a:cxnLst/>
            <a:rect r="r" b="b" t="t" l="l"/>
            <a:pathLst>
              <a:path h="2826062" w="5709368">
                <a:moveTo>
                  <a:pt x="0" y="0"/>
                </a:moveTo>
                <a:lnTo>
                  <a:pt x="5709368" y="0"/>
                </a:lnTo>
                <a:lnTo>
                  <a:pt x="5709368" y="2826062"/>
                </a:lnTo>
                <a:lnTo>
                  <a:pt x="0" y="2826062"/>
                </a:lnTo>
                <a:lnTo>
                  <a:pt x="0" y="0"/>
                </a:lnTo>
                <a:close/>
              </a:path>
            </a:pathLst>
          </a:custGeom>
          <a:blipFill>
            <a:blip r:embed="rId12"/>
            <a:stretch>
              <a:fillRect l="0" t="-6319" r="0" b="-6319"/>
            </a:stretch>
          </a:blipFill>
        </p:spPr>
      </p:sp>
      <p:sp>
        <p:nvSpPr>
          <p:cNvPr name="TextBox 10" id="10"/>
          <p:cNvSpPr txBox="true"/>
          <p:nvPr/>
        </p:nvSpPr>
        <p:spPr>
          <a:xfrm rot="0">
            <a:off x="8493354" y="1712710"/>
            <a:ext cx="9021497" cy="7795031"/>
          </a:xfrm>
          <a:prstGeom prst="rect">
            <a:avLst/>
          </a:prstGeom>
        </p:spPr>
        <p:txBody>
          <a:bodyPr anchor="t" rtlCol="false" tIns="0" lIns="0" bIns="0" rIns="0">
            <a:spAutoFit/>
          </a:bodyPr>
          <a:lstStyle/>
          <a:p>
            <a:pPr>
              <a:lnSpc>
                <a:spcPts val="3610"/>
              </a:lnSpc>
            </a:pPr>
          </a:p>
          <a:p>
            <a:pPr algn="l">
              <a:lnSpc>
                <a:spcPts val="3610"/>
              </a:lnSpc>
            </a:pPr>
            <a:r>
              <a:rPr lang="en-US" sz="3281">
                <a:solidFill>
                  <a:srgbClr val="F84414"/>
                </a:solidFill>
                <a:latin typeface="Gagalin"/>
              </a:rPr>
              <a:t>MISSION</a:t>
            </a:r>
            <a:r>
              <a:rPr lang="en-US" sz="3281">
                <a:solidFill>
                  <a:srgbClr val="F84414"/>
                </a:solidFill>
                <a:latin typeface="Gagalin"/>
              </a:rPr>
              <a:t>:</a:t>
            </a:r>
            <a:r>
              <a:rPr lang="en-US" sz="3281">
                <a:solidFill>
                  <a:srgbClr val="FFBD59"/>
                </a:solidFill>
                <a:latin typeface="Gagalin"/>
              </a:rPr>
              <a:t> </a:t>
            </a:r>
            <a:r>
              <a:rPr lang="en-US" sz="3281">
                <a:solidFill>
                  <a:srgbClr val="3F7002"/>
                </a:solidFill>
                <a:latin typeface="Gagalin"/>
              </a:rPr>
              <a:t>App-Based Solution to identify and solve disease in plants/crops</a:t>
            </a:r>
          </a:p>
          <a:p>
            <a:pPr algn="l">
              <a:lnSpc>
                <a:spcPts val="3610"/>
              </a:lnSpc>
            </a:pPr>
          </a:p>
          <a:p>
            <a:pPr algn="l">
              <a:lnSpc>
                <a:spcPts val="3610"/>
              </a:lnSpc>
            </a:pPr>
            <a:r>
              <a:rPr lang="en-US" sz="3281">
                <a:solidFill>
                  <a:srgbClr val="F84414"/>
                </a:solidFill>
                <a:latin typeface="Gagalin"/>
              </a:rPr>
              <a:t>Vision:</a:t>
            </a:r>
            <a:r>
              <a:rPr lang="en-US" sz="3281">
                <a:solidFill>
                  <a:srgbClr val="0A5224"/>
                </a:solidFill>
                <a:latin typeface="Gagalin"/>
              </a:rPr>
              <a:t> </a:t>
            </a:r>
            <a:r>
              <a:rPr lang="en-US" sz="3281">
                <a:solidFill>
                  <a:srgbClr val="3F7002"/>
                </a:solidFill>
                <a:latin typeface="Gagalin"/>
              </a:rPr>
              <a:t>integrating app development and AI to successfully develop an app that farmers could use to upload the photo of their diseased crop that can be processed by our model to identify the right plant pathogenist for their problem and receive prescriptions validated by them. </a:t>
            </a:r>
          </a:p>
          <a:p>
            <a:pPr algn="l">
              <a:lnSpc>
                <a:spcPts val="3610"/>
              </a:lnSpc>
            </a:pPr>
          </a:p>
          <a:p>
            <a:pPr algn="l">
              <a:lnSpc>
                <a:spcPts val="3610"/>
              </a:lnSpc>
            </a:pPr>
          </a:p>
          <a:p>
            <a:pPr algn="l">
              <a:lnSpc>
                <a:spcPts val="3610"/>
              </a:lnSpc>
            </a:pPr>
          </a:p>
          <a:p>
            <a:pPr algn="l">
              <a:lnSpc>
                <a:spcPts val="3610"/>
              </a:lnSpc>
            </a:pPr>
          </a:p>
          <a:p>
            <a:pPr algn="l">
              <a:lnSpc>
                <a:spcPts val="3610"/>
              </a:lnSpc>
            </a:pPr>
          </a:p>
          <a:p>
            <a:pPr algn="l">
              <a:lnSpc>
                <a:spcPts val="3610"/>
              </a:lnSpc>
            </a:pPr>
          </a:p>
        </p:txBody>
      </p:sp>
      <p:sp>
        <p:nvSpPr>
          <p:cNvPr name="TextBox 11" id="11"/>
          <p:cNvSpPr txBox="true"/>
          <p:nvPr/>
        </p:nvSpPr>
        <p:spPr>
          <a:xfrm rot="0">
            <a:off x="7937931" y="143303"/>
            <a:ext cx="10350069" cy="828675"/>
          </a:xfrm>
          <a:prstGeom prst="rect">
            <a:avLst/>
          </a:prstGeom>
        </p:spPr>
        <p:txBody>
          <a:bodyPr anchor="t" rtlCol="false" tIns="0" lIns="0" bIns="0" rIns="0">
            <a:spAutoFit/>
          </a:bodyPr>
          <a:lstStyle/>
          <a:p>
            <a:pPr algn="ctr">
              <a:lnSpc>
                <a:spcPts val="6599"/>
              </a:lnSpc>
            </a:pPr>
            <a:r>
              <a:rPr lang="en-US" sz="5499">
                <a:solidFill>
                  <a:srgbClr val="0A5224"/>
                </a:solidFill>
                <a:latin typeface="Gagalin"/>
              </a:rPr>
              <a:t>Team and Problem Statement</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270" y="1977482"/>
            <a:ext cx="9197270" cy="4352925"/>
          </a:xfrm>
          <a:prstGeom prst="rect">
            <a:avLst/>
          </a:prstGeom>
        </p:spPr>
        <p:txBody>
          <a:bodyPr anchor="t" rtlCol="false" tIns="0" lIns="0" bIns="0" rIns="0">
            <a:spAutoFit/>
          </a:bodyPr>
          <a:lstStyle/>
          <a:p>
            <a:pPr algn="ctr">
              <a:lnSpc>
                <a:spcPts val="3119"/>
              </a:lnSpc>
            </a:pPr>
            <a:r>
              <a:rPr lang="en-US" sz="2599">
                <a:solidFill>
                  <a:srgbClr val="4495A2"/>
                </a:solidFill>
                <a:latin typeface="Avenir Bold"/>
              </a:rPr>
              <a:t>THREATS, CONCERNS,RISKS</a:t>
            </a:r>
          </a:p>
          <a:p>
            <a:pPr algn="ctr">
              <a:lnSpc>
                <a:spcPts val="3119"/>
              </a:lnSpc>
            </a:pPr>
          </a:p>
          <a:p>
            <a:pPr marL="561337" indent="-280669" lvl="1">
              <a:lnSpc>
                <a:spcPts val="3119"/>
              </a:lnSpc>
              <a:buFont typeface="Arial"/>
              <a:buChar char="•"/>
            </a:pPr>
            <a:r>
              <a:rPr lang="en-US" sz="2599">
                <a:solidFill>
                  <a:srgbClr val="4495A2"/>
                </a:solidFill>
                <a:latin typeface="Avenir Bold"/>
              </a:rPr>
              <a:t>Our app cannot give proper results to farmers, due to wrong or in-understandable symptom description by the farmer </a:t>
            </a:r>
          </a:p>
          <a:p>
            <a:pPr marL="561337" indent="-280669" lvl="1">
              <a:lnSpc>
                <a:spcPts val="3119"/>
              </a:lnSpc>
              <a:buFont typeface="Arial"/>
              <a:buChar char="•"/>
            </a:pPr>
            <a:r>
              <a:rPr lang="en-US" sz="2599">
                <a:solidFill>
                  <a:srgbClr val="4495A2"/>
                </a:solidFill>
                <a:latin typeface="Avenir Bold"/>
              </a:rPr>
              <a:t>Our app prescription was too wrong that the farmer crop even got worse. </a:t>
            </a:r>
          </a:p>
          <a:p>
            <a:pPr marL="561337" indent="-280669" lvl="1">
              <a:lnSpc>
                <a:spcPts val="3119"/>
              </a:lnSpc>
              <a:buFont typeface="Arial"/>
              <a:buChar char="•"/>
            </a:pPr>
            <a:r>
              <a:rPr lang="en-US" sz="2599">
                <a:solidFill>
                  <a:srgbClr val="4495A2"/>
                </a:solidFill>
                <a:latin typeface="Avenir Bold"/>
              </a:rPr>
              <a:t>Farmers aren’t able to operate the app properly.</a:t>
            </a:r>
          </a:p>
          <a:p>
            <a:pPr marL="561337" indent="-280669" lvl="1">
              <a:lnSpc>
                <a:spcPts val="3119"/>
              </a:lnSpc>
              <a:buFont typeface="Arial"/>
              <a:buChar char="•"/>
            </a:pPr>
            <a:r>
              <a:rPr lang="en-US" sz="2599">
                <a:solidFill>
                  <a:srgbClr val="4495A2"/>
                </a:solidFill>
                <a:latin typeface="Avenir Bold"/>
              </a:rPr>
              <a:t>Doctors won’t give timely replies due to already loads of work.</a:t>
            </a:r>
          </a:p>
          <a:p>
            <a:pPr algn="ctr">
              <a:lnSpc>
                <a:spcPts val="3119"/>
              </a:lnSpc>
            </a:pPr>
          </a:p>
        </p:txBody>
      </p:sp>
      <p:sp>
        <p:nvSpPr>
          <p:cNvPr name="TextBox 3" id="3"/>
          <p:cNvSpPr txBox="true"/>
          <p:nvPr/>
        </p:nvSpPr>
        <p:spPr>
          <a:xfrm rot="0">
            <a:off x="2578061" y="232948"/>
            <a:ext cx="12285079" cy="840187"/>
          </a:xfrm>
          <a:prstGeom prst="rect">
            <a:avLst/>
          </a:prstGeom>
        </p:spPr>
        <p:txBody>
          <a:bodyPr anchor="t" rtlCol="false" tIns="0" lIns="0" bIns="0" rIns="0">
            <a:spAutoFit/>
          </a:bodyPr>
          <a:lstStyle/>
          <a:p>
            <a:pPr algn="ctr">
              <a:lnSpc>
                <a:spcPts val="6899"/>
              </a:lnSpc>
            </a:pPr>
            <a:r>
              <a:rPr lang="en-US" sz="4927">
                <a:solidFill>
                  <a:srgbClr val="0A5224"/>
                </a:solidFill>
                <a:latin typeface="Gagalin"/>
              </a:rPr>
              <a:t>ASSUMPTIONS and risks</a:t>
            </a:r>
          </a:p>
        </p:txBody>
      </p:sp>
      <p:sp>
        <p:nvSpPr>
          <p:cNvPr name="TextBox 4" id="4"/>
          <p:cNvSpPr txBox="true"/>
          <p:nvPr/>
        </p:nvSpPr>
        <p:spPr>
          <a:xfrm rot="0">
            <a:off x="9776860" y="1977482"/>
            <a:ext cx="8511140" cy="3571875"/>
          </a:xfrm>
          <a:prstGeom prst="rect">
            <a:avLst/>
          </a:prstGeom>
        </p:spPr>
        <p:txBody>
          <a:bodyPr anchor="t" rtlCol="false" tIns="0" lIns="0" bIns="0" rIns="0">
            <a:spAutoFit/>
          </a:bodyPr>
          <a:lstStyle/>
          <a:p>
            <a:pPr algn="ctr">
              <a:lnSpc>
                <a:spcPts val="3119"/>
              </a:lnSpc>
            </a:pPr>
            <a:r>
              <a:rPr lang="en-US" sz="2599">
                <a:solidFill>
                  <a:srgbClr val="4495A2"/>
                </a:solidFill>
                <a:latin typeface="Avenir Bold"/>
              </a:rPr>
              <a:t>PRECAUTIONS</a:t>
            </a:r>
          </a:p>
          <a:p>
            <a:pPr algn="ctr">
              <a:lnSpc>
                <a:spcPts val="3119"/>
              </a:lnSpc>
            </a:pPr>
          </a:p>
          <a:p>
            <a:pPr marL="561337" indent="-280669" lvl="1">
              <a:lnSpc>
                <a:spcPts val="3119"/>
              </a:lnSpc>
              <a:buFont typeface="Arial"/>
              <a:buChar char="•"/>
            </a:pPr>
            <a:r>
              <a:rPr lang="en-US" sz="2599">
                <a:solidFill>
                  <a:srgbClr val="4495A2"/>
                </a:solidFill>
                <a:latin typeface="Avenir Bold"/>
              </a:rPr>
              <a:t>Doctors must be given significant incentives by GOI for more validations that would encourage prompt validations by the doctor. </a:t>
            </a:r>
          </a:p>
          <a:p>
            <a:pPr marL="561337" indent="-280669" lvl="1">
              <a:lnSpc>
                <a:spcPts val="3119"/>
              </a:lnSpc>
              <a:buFont typeface="Arial"/>
              <a:buChar char="•"/>
            </a:pPr>
            <a:r>
              <a:rPr lang="en-US" sz="2599">
                <a:solidFill>
                  <a:srgbClr val="4495A2"/>
                </a:solidFill>
                <a:latin typeface="Avenir Bold"/>
              </a:rPr>
              <a:t>Model would be already tested before deployment on the application to avoid bad results.</a:t>
            </a:r>
          </a:p>
          <a:p>
            <a:pPr>
              <a:lnSpc>
                <a:spcPts val="3119"/>
              </a:lnSpc>
            </a:pPr>
            <a:r>
              <a:rPr lang="en-US" sz="2599">
                <a:solidFill>
                  <a:srgbClr val="4495A2"/>
                </a:solidFill>
                <a:latin typeface="Avenir Bold"/>
              </a:rPr>
              <a:t> </a:t>
            </a:r>
            <a:r>
              <a:rPr lang="en-US" sz="2599">
                <a:solidFill>
                  <a:srgbClr val="4495A2"/>
                </a:solidFill>
                <a:latin typeface="Avenir Bold"/>
              </a:rPr>
              <a:t> </a:t>
            </a:r>
          </a:p>
          <a:p>
            <a:pPr algn="ctr">
              <a:lnSpc>
                <a:spcPts val="3119"/>
              </a:lnSpc>
            </a:pPr>
          </a:p>
        </p:txBody>
      </p:sp>
      <p:sp>
        <p:nvSpPr>
          <p:cNvPr name="TextBox 5" id="5"/>
          <p:cNvSpPr txBox="true"/>
          <p:nvPr/>
        </p:nvSpPr>
        <p:spPr>
          <a:xfrm rot="0">
            <a:off x="483248" y="7235282"/>
            <a:ext cx="17321503" cy="2400300"/>
          </a:xfrm>
          <a:prstGeom prst="rect">
            <a:avLst/>
          </a:prstGeom>
        </p:spPr>
        <p:txBody>
          <a:bodyPr anchor="t" rtlCol="false" tIns="0" lIns="0" bIns="0" rIns="0">
            <a:spAutoFit/>
          </a:bodyPr>
          <a:lstStyle/>
          <a:p>
            <a:pPr algn="ctr">
              <a:lnSpc>
                <a:spcPts val="3119"/>
              </a:lnSpc>
            </a:pPr>
            <a:r>
              <a:rPr lang="en-US" sz="2599">
                <a:solidFill>
                  <a:srgbClr val="0E0552"/>
                </a:solidFill>
                <a:latin typeface="Avenir Bold"/>
              </a:rPr>
              <a:t>RESPONSES</a:t>
            </a:r>
          </a:p>
          <a:p>
            <a:pPr marL="561337" indent="-280669" lvl="1">
              <a:lnSpc>
                <a:spcPts val="3119"/>
              </a:lnSpc>
              <a:buFont typeface="Arial"/>
              <a:buChar char="•"/>
            </a:pPr>
            <a:r>
              <a:rPr lang="en-US" sz="2599">
                <a:solidFill>
                  <a:srgbClr val="0E0552"/>
                </a:solidFill>
                <a:latin typeface="Avenir Bold"/>
              </a:rPr>
              <a:t>In wrong or inconsistent results being delivered by our model, model would be trained on more data, and would be improved. </a:t>
            </a:r>
          </a:p>
          <a:p>
            <a:pPr marL="561337" indent="-280669" lvl="1">
              <a:lnSpc>
                <a:spcPts val="3119"/>
              </a:lnSpc>
              <a:buFont typeface="Arial"/>
              <a:buChar char="•"/>
            </a:pPr>
            <a:r>
              <a:rPr lang="en-US" sz="2599">
                <a:solidFill>
                  <a:srgbClr val="0E0552"/>
                </a:solidFill>
                <a:latin typeface="Avenir Bold"/>
              </a:rPr>
              <a:t>Deeper model, better techniques on model like the denoising model would be applied to learn the latent/ hidden distribution of plant diseases with the iamges provided.</a:t>
            </a:r>
          </a:p>
          <a:p>
            <a:pPr marL="561337" indent="-280669" lvl="1">
              <a:lnSpc>
                <a:spcPts val="3119"/>
              </a:lnSpc>
              <a:buFont typeface="Arial"/>
              <a:buChar char="•"/>
            </a:pPr>
            <a:r>
              <a:rPr lang="en-US" sz="2599">
                <a:solidFill>
                  <a:srgbClr val="0E0552"/>
                </a:solidFill>
                <a:latin typeface="Avenir Bold"/>
              </a:rPr>
              <a:t>Self-Supervised methods of learning would be employed to make it learn better.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52" y="143303"/>
            <a:ext cx="18288000" cy="10287000"/>
            <a:chOff x="0" y="0"/>
            <a:chExt cx="24384000" cy="13716000"/>
          </a:xfrm>
        </p:grpSpPr>
        <p:pic>
          <p:nvPicPr>
            <p:cNvPr name="Picture 3" id="3"/>
            <p:cNvPicPr>
              <a:picLocks noChangeAspect="true"/>
            </p:cNvPicPr>
            <p:nvPr/>
          </p:nvPicPr>
          <p:blipFill>
            <a:blip r:embed="rId2">
              <a:alphaModFix amt="90000"/>
            </a:blip>
            <a:srcRect l="15359" t="0" r="15359"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 y="5143500"/>
            <a:ext cx="5143500" cy="5143500"/>
          </a:xfrm>
          <a:custGeom>
            <a:avLst/>
            <a:gdLst/>
            <a:ahLst/>
            <a:cxnLst/>
            <a:rect r="r" b="b" t="t" l="l"/>
            <a:pathLst>
              <a:path h="5143500" w="5143500">
                <a:moveTo>
                  <a:pt x="0" y="0"/>
                </a:moveTo>
                <a:lnTo>
                  <a:pt x="5143501" y="0"/>
                </a:lnTo>
                <a:lnTo>
                  <a:pt x="5143501"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9375" y="3295938"/>
            <a:ext cx="3402611" cy="4313928"/>
          </a:xfrm>
          <a:custGeom>
            <a:avLst/>
            <a:gdLst/>
            <a:ahLst/>
            <a:cxnLst/>
            <a:rect r="r" b="b" t="t" l="l"/>
            <a:pathLst>
              <a:path h="4313928" w="3402611">
                <a:moveTo>
                  <a:pt x="0" y="0"/>
                </a:moveTo>
                <a:lnTo>
                  <a:pt x="3402610" y="0"/>
                </a:lnTo>
                <a:lnTo>
                  <a:pt x="3402610" y="4313928"/>
                </a:lnTo>
                <a:lnTo>
                  <a:pt x="0" y="4313928"/>
                </a:lnTo>
                <a:lnTo>
                  <a:pt x="0" y="0"/>
                </a:lnTo>
                <a:close/>
              </a:path>
            </a:pathLst>
          </a:custGeom>
          <a:blipFill>
            <a:blip r:embed="rId5"/>
            <a:stretch>
              <a:fillRect l="0" t="0" r="0" b="0"/>
            </a:stretch>
          </a:blipFill>
        </p:spPr>
      </p:sp>
      <p:sp>
        <p:nvSpPr>
          <p:cNvPr name="Freeform 6" id="6"/>
          <p:cNvSpPr/>
          <p:nvPr/>
        </p:nvSpPr>
        <p:spPr>
          <a:xfrm flipH="false" flipV="false" rot="0">
            <a:off x="4388608" y="4662690"/>
            <a:ext cx="3761846" cy="3484410"/>
          </a:xfrm>
          <a:custGeom>
            <a:avLst/>
            <a:gdLst/>
            <a:ahLst/>
            <a:cxnLst/>
            <a:rect r="r" b="b" t="t" l="l"/>
            <a:pathLst>
              <a:path h="3484410" w="3761846">
                <a:moveTo>
                  <a:pt x="0" y="0"/>
                </a:moveTo>
                <a:lnTo>
                  <a:pt x="3761846" y="0"/>
                </a:lnTo>
                <a:lnTo>
                  <a:pt x="3761846" y="3484410"/>
                </a:lnTo>
                <a:lnTo>
                  <a:pt x="0" y="3484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94733" y="6656427"/>
            <a:ext cx="3749233" cy="3430548"/>
          </a:xfrm>
          <a:custGeom>
            <a:avLst/>
            <a:gdLst/>
            <a:ahLst/>
            <a:cxnLst/>
            <a:rect r="r" b="b" t="t" l="l"/>
            <a:pathLst>
              <a:path h="3430548" w="3749233">
                <a:moveTo>
                  <a:pt x="0" y="0"/>
                </a:moveTo>
                <a:lnTo>
                  <a:pt x="3749233" y="0"/>
                </a:lnTo>
                <a:lnTo>
                  <a:pt x="3749233" y="3430548"/>
                </a:lnTo>
                <a:lnTo>
                  <a:pt x="0" y="3430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313274" y="4450214"/>
            <a:ext cx="1912514" cy="693286"/>
          </a:xfrm>
          <a:custGeom>
            <a:avLst/>
            <a:gdLst/>
            <a:ahLst/>
            <a:cxnLst/>
            <a:rect r="r" b="b" t="t" l="l"/>
            <a:pathLst>
              <a:path h="693286" w="1912514">
                <a:moveTo>
                  <a:pt x="0" y="0"/>
                </a:moveTo>
                <a:lnTo>
                  <a:pt x="1912513" y="0"/>
                </a:lnTo>
                <a:lnTo>
                  <a:pt x="1912513" y="693286"/>
                </a:lnTo>
                <a:lnTo>
                  <a:pt x="0" y="6932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8700" y="143303"/>
            <a:ext cx="5709368" cy="2826062"/>
          </a:xfrm>
          <a:custGeom>
            <a:avLst/>
            <a:gdLst/>
            <a:ahLst/>
            <a:cxnLst/>
            <a:rect r="r" b="b" t="t" l="l"/>
            <a:pathLst>
              <a:path h="2826062" w="5709368">
                <a:moveTo>
                  <a:pt x="0" y="0"/>
                </a:moveTo>
                <a:lnTo>
                  <a:pt x="5709368" y="0"/>
                </a:lnTo>
                <a:lnTo>
                  <a:pt x="5709368" y="2826062"/>
                </a:lnTo>
                <a:lnTo>
                  <a:pt x="0" y="2826062"/>
                </a:lnTo>
                <a:lnTo>
                  <a:pt x="0" y="0"/>
                </a:lnTo>
                <a:close/>
              </a:path>
            </a:pathLst>
          </a:custGeom>
          <a:blipFill>
            <a:blip r:embed="rId12"/>
            <a:stretch>
              <a:fillRect l="0" t="-6319" r="0" b="-6319"/>
            </a:stretch>
          </a:blipFill>
        </p:spPr>
      </p:sp>
      <p:sp>
        <p:nvSpPr>
          <p:cNvPr name="TextBox 10" id="10"/>
          <p:cNvSpPr txBox="true"/>
          <p:nvPr/>
        </p:nvSpPr>
        <p:spPr>
          <a:xfrm rot="0">
            <a:off x="8493354" y="1603959"/>
            <a:ext cx="9463243" cy="5661793"/>
          </a:xfrm>
          <a:prstGeom prst="rect">
            <a:avLst/>
          </a:prstGeom>
        </p:spPr>
        <p:txBody>
          <a:bodyPr anchor="t" rtlCol="false" tIns="0" lIns="0" bIns="0" rIns="0">
            <a:spAutoFit/>
          </a:bodyPr>
          <a:lstStyle/>
          <a:p>
            <a:pPr algn="ctr">
              <a:lnSpc>
                <a:spcPts val="6348"/>
              </a:lnSpc>
            </a:pPr>
            <a:r>
              <a:rPr lang="en-US" sz="5771">
                <a:solidFill>
                  <a:srgbClr val="FF3F0C"/>
                </a:solidFill>
                <a:latin typeface="Gagalin"/>
              </a:rPr>
              <a:t>Team members</a:t>
            </a:r>
          </a:p>
          <a:p>
            <a:pPr algn="ctr">
              <a:lnSpc>
                <a:spcPts val="6348"/>
              </a:lnSpc>
            </a:pPr>
            <a:r>
              <a:rPr lang="en-US" sz="5771">
                <a:solidFill>
                  <a:srgbClr val="3BC400"/>
                </a:solidFill>
                <a:latin typeface="Gagalin"/>
              </a:rPr>
              <a:t>Ayush verma 2021UCD2134</a:t>
            </a:r>
          </a:p>
          <a:p>
            <a:pPr algn="ctr">
              <a:lnSpc>
                <a:spcPts val="6348"/>
              </a:lnSpc>
            </a:pPr>
            <a:r>
              <a:rPr lang="en-US" sz="5771">
                <a:solidFill>
                  <a:srgbClr val="3BC400"/>
                </a:solidFill>
                <a:latin typeface="Gagalin"/>
              </a:rPr>
              <a:t>bhumika bhatt 2021UCD2167</a:t>
            </a:r>
          </a:p>
          <a:p>
            <a:pPr algn="ctr">
              <a:lnSpc>
                <a:spcPts val="6348"/>
              </a:lnSpc>
            </a:pPr>
            <a:r>
              <a:rPr lang="en-US" sz="5771">
                <a:solidFill>
                  <a:srgbClr val="3BC400"/>
                </a:solidFill>
                <a:latin typeface="Gagalin"/>
              </a:rPr>
              <a:t>khush ahuja 2021UCD2130</a:t>
            </a:r>
          </a:p>
          <a:p>
            <a:pPr algn="ctr">
              <a:lnSpc>
                <a:spcPts val="6348"/>
              </a:lnSpc>
            </a:pPr>
            <a:r>
              <a:rPr lang="en-US" sz="5771">
                <a:solidFill>
                  <a:srgbClr val="3BC400"/>
                </a:solidFill>
                <a:latin typeface="Gagalin"/>
              </a:rPr>
              <a:t>ritul agarwal 2021UCD2127</a:t>
            </a:r>
          </a:p>
          <a:p>
            <a:pPr algn="ctr">
              <a:lnSpc>
                <a:spcPts val="6348"/>
              </a:lnSpc>
            </a:pPr>
            <a:r>
              <a:rPr lang="en-US" sz="5771">
                <a:solidFill>
                  <a:srgbClr val="3BC400"/>
                </a:solidFill>
                <a:latin typeface="Gagalin"/>
              </a:rPr>
              <a:t>tanuj chandela 2021UCD2124</a:t>
            </a:r>
          </a:p>
          <a:p>
            <a:pPr algn="ctr">
              <a:lnSpc>
                <a:spcPts val="6348"/>
              </a:lnSpc>
            </a:pPr>
            <a:r>
              <a:rPr lang="en-US" sz="5771">
                <a:solidFill>
                  <a:srgbClr val="3BC400"/>
                </a:solidFill>
                <a:latin typeface="Gagalin"/>
              </a:rPr>
              <a:t>Ayu﻿sh Chauhan 2021UCs2103</a:t>
            </a:r>
          </a:p>
        </p:txBody>
      </p:sp>
      <p:sp>
        <p:nvSpPr>
          <p:cNvPr name="TextBox 11" id="11"/>
          <p:cNvSpPr txBox="true"/>
          <p:nvPr/>
        </p:nvSpPr>
        <p:spPr>
          <a:xfrm rot="0">
            <a:off x="7937931" y="143303"/>
            <a:ext cx="10350069" cy="828675"/>
          </a:xfrm>
          <a:prstGeom prst="rect">
            <a:avLst/>
          </a:prstGeom>
        </p:spPr>
        <p:txBody>
          <a:bodyPr anchor="t" rtlCol="false" tIns="0" lIns="0" bIns="0" rIns="0">
            <a:spAutoFit/>
          </a:bodyPr>
          <a:lstStyle/>
          <a:p>
            <a:pPr algn="ctr">
              <a:lnSpc>
                <a:spcPts val="6599"/>
              </a:lnSpc>
            </a:pPr>
            <a:r>
              <a:rPr lang="en-US" sz="5499">
                <a:solidFill>
                  <a:srgbClr val="0A5224"/>
                </a:solidFill>
                <a:latin typeface="Gagalin"/>
              </a:rPr>
              <a:t>Team information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731" y="5143500"/>
            <a:ext cx="3379613" cy="5021612"/>
          </a:xfrm>
          <a:custGeom>
            <a:avLst/>
            <a:gdLst/>
            <a:ahLst/>
            <a:cxnLst/>
            <a:rect r="r" b="b" t="t" l="l"/>
            <a:pathLst>
              <a:path h="5021612" w="3379613">
                <a:moveTo>
                  <a:pt x="0" y="0"/>
                </a:moveTo>
                <a:lnTo>
                  <a:pt x="3379612" y="0"/>
                </a:lnTo>
                <a:lnTo>
                  <a:pt x="3379612" y="5021612"/>
                </a:lnTo>
                <a:lnTo>
                  <a:pt x="0" y="5021612"/>
                </a:lnTo>
                <a:lnTo>
                  <a:pt x="0" y="0"/>
                </a:lnTo>
                <a:close/>
              </a:path>
            </a:pathLst>
          </a:custGeom>
          <a:blipFill>
            <a:blip r:embed="rId2"/>
            <a:stretch>
              <a:fillRect l="-65691" t="0" r="-57592" b="0"/>
            </a:stretch>
          </a:blipFill>
        </p:spPr>
      </p:sp>
      <p:sp>
        <p:nvSpPr>
          <p:cNvPr name="Freeform 3" id="3"/>
          <p:cNvSpPr/>
          <p:nvPr/>
        </p:nvSpPr>
        <p:spPr>
          <a:xfrm flipH="false" flipV="false" rot="0">
            <a:off x="1596997" y="815352"/>
            <a:ext cx="9613844" cy="4963147"/>
          </a:xfrm>
          <a:custGeom>
            <a:avLst/>
            <a:gdLst/>
            <a:ahLst/>
            <a:cxnLst/>
            <a:rect r="r" b="b" t="t" l="l"/>
            <a:pathLst>
              <a:path h="4963147" w="9613844">
                <a:moveTo>
                  <a:pt x="0" y="0"/>
                </a:moveTo>
                <a:lnTo>
                  <a:pt x="9613844" y="0"/>
                </a:lnTo>
                <a:lnTo>
                  <a:pt x="9613844" y="4963147"/>
                </a:lnTo>
                <a:lnTo>
                  <a:pt x="0" y="4963147"/>
                </a:lnTo>
                <a:lnTo>
                  <a:pt x="0" y="0"/>
                </a:lnTo>
                <a:close/>
              </a:path>
            </a:pathLst>
          </a:custGeom>
          <a:blipFill>
            <a:blip r:embed="rId3"/>
            <a:stretch>
              <a:fillRect l="0" t="0" r="0" b="0"/>
            </a:stretch>
          </a:blipFill>
        </p:spPr>
      </p:sp>
      <p:sp>
        <p:nvSpPr>
          <p:cNvPr name="Freeform 4" id="4"/>
          <p:cNvSpPr/>
          <p:nvPr/>
        </p:nvSpPr>
        <p:spPr>
          <a:xfrm flipH="false" flipV="false" rot="0">
            <a:off x="7838414" y="5778499"/>
            <a:ext cx="3934015" cy="2099780"/>
          </a:xfrm>
          <a:custGeom>
            <a:avLst/>
            <a:gdLst/>
            <a:ahLst/>
            <a:cxnLst/>
            <a:rect r="r" b="b" t="t" l="l"/>
            <a:pathLst>
              <a:path h="2099780" w="3934015">
                <a:moveTo>
                  <a:pt x="0" y="0"/>
                </a:moveTo>
                <a:lnTo>
                  <a:pt x="3934015" y="0"/>
                </a:lnTo>
                <a:lnTo>
                  <a:pt x="3934015" y="2099780"/>
                </a:lnTo>
                <a:lnTo>
                  <a:pt x="0" y="2099780"/>
                </a:lnTo>
                <a:lnTo>
                  <a:pt x="0" y="0"/>
                </a:lnTo>
                <a:close/>
              </a:path>
            </a:pathLst>
          </a:custGeom>
          <a:blipFill>
            <a:blip r:embed="rId4"/>
            <a:stretch>
              <a:fillRect l="0" t="0" r="0" b="0"/>
            </a:stretch>
          </a:blipFill>
        </p:spPr>
      </p:sp>
      <p:sp>
        <p:nvSpPr>
          <p:cNvPr name="TextBox 5" id="5"/>
          <p:cNvSpPr txBox="true"/>
          <p:nvPr/>
        </p:nvSpPr>
        <p:spPr>
          <a:xfrm rot="0">
            <a:off x="126731" y="-133350"/>
            <a:ext cx="4053205" cy="1095615"/>
          </a:xfrm>
          <a:prstGeom prst="rect">
            <a:avLst/>
          </a:prstGeom>
        </p:spPr>
        <p:txBody>
          <a:bodyPr anchor="t" rtlCol="false" tIns="0" lIns="0" bIns="0" rIns="0">
            <a:spAutoFit/>
          </a:bodyPr>
          <a:lstStyle/>
          <a:p>
            <a:pPr algn="ctr">
              <a:lnSpc>
                <a:spcPts val="8911"/>
              </a:lnSpc>
            </a:pPr>
            <a:r>
              <a:rPr lang="en-US" sz="6365">
                <a:solidFill>
                  <a:srgbClr val="0A5224"/>
                </a:solidFill>
                <a:latin typeface="Gagalin"/>
              </a:rPr>
              <a:t>PAIN POINTS</a:t>
            </a:r>
          </a:p>
        </p:txBody>
      </p:sp>
      <p:sp>
        <p:nvSpPr>
          <p:cNvPr name="TextBox 6" id="6"/>
          <p:cNvSpPr txBox="true"/>
          <p:nvPr/>
        </p:nvSpPr>
        <p:spPr>
          <a:xfrm rot="0">
            <a:off x="3118479" y="1283454"/>
            <a:ext cx="6686942" cy="4221480"/>
          </a:xfrm>
          <a:prstGeom prst="rect">
            <a:avLst/>
          </a:prstGeom>
        </p:spPr>
        <p:txBody>
          <a:bodyPr anchor="t" rtlCol="false" tIns="0" lIns="0" bIns="0" rIns="0">
            <a:spAutoFit/>
          </a:bodyPr>
          <a:lstStyle/>
          <a:p>
            <a:pPr algn="ctr">
              <a:lnSpc>
                <a:spcPts val="3780"/>
              </a:lnSpc>
            </a:pPr>
            <a:r>
              <a:rPr lang="en-US" sz="3500">
                <a:solidFill>
                  <a:srgbClr val="000000"/>
                </a:solidFill>
                <a:latin typeface="League Spartan"/>
              </a:rPr>
              <a:t>MY CROP </a:t>
            </a:r>
          </a:p>
          <a:p>
            <a:pPr algn="ctr">
              <a:lnSpc>
                <a:spcPts val="3780"/>
              </a:lnSpc>
            </a:pPr>
            <a:r>
              <a:rPr lang="en-US" sz="3500">
                <a:solidFill>
                  <a:srgbClr val="000000"/>
                </a:solidFill>
                <a:latin typeface="League Spartan"/>
              </a:rPr>
              <a:t>HAS BEEN AFFECTED....</a:t>
            </a:r>
          </a:p>
          <a:p>
            <a:pPr algn="ctr">
              <a:lnSpc>
                <a:spcPts val="3780"/>
              </a:lnSpc>
            </a:pPr>
            <a:r>
              <a:rPr lang="en-US" sz="3500">
                <a:solidFill>
                  <a:srgbClr val="000000"/>
                </a:solidFill>
                <a:latin typeface="League Spartan"/>
              </a:rPr>
              <a:t>WHICH DISEASE??</a:t>
            </a:r>
          </a:p>
          <a:p>
            <a:pPr algn="ctr">
              <a:lnSpc>
                <a:spcPts val="3780"/>
              </a:lnSpc>
            </a:pPr>
            <a:r>
              <a:rPr lang="en-US" sz="3500">
                <a:solidFill>
                  <a:srgbClr val="000000"/>
                </a:solidFill>
                <a:latin typeface="League Spartan"/>
              </a:rPr>
              <a:t>WHICH TREATMENT ? </a:t>
            </a:r>
          </a:p>
          <a:p>
            <a:pPr algn="ctr">
              <a:lnSpc>
                <a:spcPts val="3780"/>
              </a:lnSpc>
            </a:pPr>
            <a:r>
              <a:rPr lang="en-US" sz="3500">
                <a:solidFill>
                  <a:srgbClr val="000000"/>
                </a:solidFill>
                <a:latin typeface="League Spartan"/>
              </a:rPr>
              <a:t>WHAT PRECAUTIONS ? </a:t>
            </a:r>
          </a:p>
          <a:p>
            <a:pPr algn="ctr">
              <a:lnSpc>
                <a:spcPts val="3780"/>
              </a:lnSpc>
            </a:pPr>
            <a:r>
              <a:rPr lang="en-US" sz="3500">
                <a:solidFill>
                  <a:srgbClr val="000000"/>
                </a:solidFill>
                <a:latin typeface="League Spartan"/>
              </a:rPr>
              <a:t>NOW WHAT? </a:t>
            </a:r>
          </a:p>
          <a:p>
            <a:pPr algn="ctr">
              <a:lnSpc>
                <a:spcPts val="3780"/>
              </a:lnSpc>
            </a:pPr>
            <a:r>
              <a:rPr lang="en-US" sz="3500">
                <a:solidFill>
                  <a:srgbClr val="000000"/>
                </a:solidFill>
                <a:latin typeface="League Spartan"/>
              </a:rPr>
              <a:t>WHO CAN GUIDE ME? </a:t>
            </a:r>
          </a:p>
          <a:p>
            <a:pPr algn="ctr">
              <a:lnSpc>
                <a:spcPts val="3780"/>
              </a:lnSpc>
            </a:pPr>
            <a:r>
              <a:rPr lang="en-US" sz="3500">
                <a:solidFill>
                  <a:srgbClr val="000000"/>
                </a:solidFill>
                <a:latin typeface="League Spartan"/>
              </a:rPr>
              <a:t>HOW TO SAVE IT !!!???</a:t>
            </a:r>
          </a:p>
          <a:p>
            <a:pPr algn="ctr">
              <a:lnSpc>
                <a:spcPts val="3240"/>
              </a:lnSpc>
              <a:spcBef>
                <a:spcPct val="0"/>
              </a:spcBef>
            </a:pPr>
          </a:p>
        </p:txBody>
      </p:sp>
      <p:sp>
        <p:nvSpPr>
          <p:cNvPr name="Freeform 7" id="7"/>
          <p:cNvSpPr/>
          <p:nvPr/>
        </p:nvSpPr>
        <p:spPr>
          <a:xfrm flipH="false" flipV="false" rot="0">
            <a:off x="11772429" y="815352"/>
            <a:ext cx="4938441" cy="9150245"/>
          </a:xfrm>
          <a:custGeom>
            <a:avLst/>
            <a:gdLst/>
            <a:ahLst/>
            <a:cxnLst/>
            <a:rect r="r" b="b" t="t" l="l"/>
            <a:pathLst>
              <a:path h="9150245" w="4938441">
                <a:moveTo>
                  <a:pt x="0" y="0"/>
                </a:moveTo>
                <a:lnTo>
                  <a:pt x="4938440" y="0"/>
                </a:lnTo>
                <a:lnTo>
                  <a:pt x="4938440" y="9150244"/>
                </a:lnTo>
                <a:lnTo>
                  <a:pt x="0" y="9150244"/>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2158" y="-173184"/>
            <a:ext cx="5142463" cy="10106738"/>
          </a:xfrm>
          <a:custGeom>
            <a:avLst/>
            <a:gdLst/>
            <a:ahLst/>
            <a:cxnLst/>
            <a:rect r="r" b="b" t="t" l="l"/>
            <a:pathLst>
              <a:path h="10106738" w="5142463">
                <a:moveTo>
                  <a:pt x="0" y="0"/>
                </a:moveTo>
                <a:lnTo>
                  <a:pt x="5142462" y="0"/>
                </a:lnTo>
                <a:lnTo>
                  <a:pt x="5142462" y="10106739"/>
                </a:lnTo>
                <a:lnTo>
                  <a:pt x="0" y="10106739"/>
                </a:lnTo>
                <a:lnTo>
                  <a:pt x="0" y="0"/>
                </a:lnTo>
                <a:close/>
              </a:path>
            </a:pathLst>
          </a:custGeom>
          <a:blipFill>
            <a:blip r:embed="rId2"/>
            <a:stretch>
              <a:fillRect l="-8474" t="0" r="-8474" b="0"/>
            </a:stretch>
          </a:blipFill>
        </p:spPr>
      </p:sp>
      <p:sp>
        <p:nvSpPr>
          <p:cNvPr name="Freeform 3" id="3"/>
          <p:cNvSpPr/>
          <p:nvPr/>
        </p:nvSpPr>
        <p:spPr>
          <a:xfrm flipH="false" flipV="false" rot="0">
            <a:off x="126731" y="1244958"/>
            <a:ext cx="5035848" cy="4935131"/>
          </a:xfrm>
          <a:custGeom>
            <a:avLst/>
            <a:gdLst/>
            <a:ahLst/>
            <a:cxnLst/>
            <a:rect r="r" b="b" t="t" l="l"/>
            <a:pathLst>
              <a:path h="4935131" w="5035848">
                <a:moveTo>
                  <a:pt x="0" y="0"/>
                </a:moveTo>
                <a:lnTo>
                  <a:pt x="5035848" y="0"/>
                </a:lnTo>
                <a:lnTo>
                  <a:pt x="5035848" y="4935130"/>
                </a:lnTo>
                <a:lnTo>
                  <a:pt x="0" y="4935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14690" y="547568"/>
            <a:ext cx="2884654" cy="3206721"/>
          </a:xfrm>
          <a:custGeom>
            <a:avLst/>
            <a:gdLst/>
            <a:ahLst/>
            <a:cxnLst/>
            <a:rect r="r" b="b" t="t" l="l"/>
            <a:pathLst>
              <a:path h="3206721" w="2884654">
                <a:moveTo>
                  <a:pt x="0" y="0"/>
                </a:moveTo>
                <a:lnTo>
                  <a:pt x="2884654" y="0"/>
                </a:lnTo>
                <a:lnTo>
                  <a:pt x="2884654" y="3206721"/>
                </a:lnTo>
                <a:lnTo>
                  <a:pt x="0" y="3206721"/>
                </a:lnTo>
                <a:lnTo>
                  <a:pt x="0" y="0"/>
                </a:lnTo>
                <a:close/>
              </a:path>
            </a:pathLst>
          </a:custGeom>
          <a:blipFill>
            <a:blip r:embed="rId5"/>
            <a:stretch>
              <a:fillRect l="-4179" t="0" r="0" b="0"/>
            </a:stretch>
          </a:blipFill>
        </p:spPr>
      </p:sp>
      <p:sp>
        <p:nvSpPr>
          <p:cNvPr name="Freeform 5" id="5"/>
          <p:cNvSpPr/>
          <p:nvPr/>
        </p:nvSpPr>
        <p:spPr>
          <a:xfrm flipH="false" flipV="false" rot="2032994">
            <a:off x="9414727" y="185080"/>
            <a:ext cx="1680754" cy="1298383"/>
          </a:xfrm>
          <a:custGeom>
            <a:avLst/>
            <a:gdLst/>
            <a:ahLst/>
            <a:cxnLst/>
            <a:rect r="r" b="b" t="t" l="l"/>
            <a:pathLst>
              <a:path h="1298383" w="1680754">
                <a:moveTo>
                  <a:pt x="0" y="0"/>
                </a:moveTo>
                <a:lnTo>
                  <a:pt x="1680754" y="0"/>
                </a:lnTo>
                <a:lnTo>
                  <a:pt x="1680754" y="1298383"/>
                </a:lnTo>
                <a:lnTo>
                  <a:pt x="0" y="1298383"/>
                </a:lnTo>
                <a:lnTo>
                  <a:pt x="0" y="0"/>
                </a:lnTo>
                <a:close/>
              </a:path>
            </a:pathLst>
          </a:custGeom>
          <a:blipFill>
            <a:blip r:embed="rId6"/>
            <a:stretch>
              <a:fillRect l="0" t="0" r="0" b="0"/>
            </a:stretch>
          </a:blipFill>
        </p:spPr>
      </p:sp>
      <p:sp>
        <p:nvSpPr>
          <p:cNvPr name="Freeform 6" id="6"/>
          <p:cNvSpPr/>
          <p:nvPr/>
        </p:nvSpPr>
        <p:spPr>
          <a:xfrm flipH="false" flipV="false" rot="4324717">
            <a:off x="13658010" y="5640667"/>
            <a:ext cx="1680754" cy="1298383"/>
          </a:xfrm>
          <a:custGeom>
            <a:avLst/>
            <a:gdLst/>
            <a:ahLst/>
            <a:cxnLst/>
            <a:rect r="r" b="b" t="t" l="l"/>
            <a:pathLst>
              <a:path h="1298383" w="1680754">
                <a:moveTo>
                  <a:pt x="0" y="0"/>
                </a:moveTo>
                <a:lnTo>
                  <a:pt x="1680755" y="0"/>
                </a:lnTo>
                <a:lnTo>
                  <a:pt x="1680755" y="1298383"/>
                </a:lnTo>
                <a:lnTo>
                  <a:pt x="0" y="1298383"/>
                </a:lnTo>
                <a:lnTo>
                  <a:pt x="0" y="0"/>
                </a:lnTo>
                <a:close/>
              </a:path>
            </a:pathLst>
          </a:custGeom>
          <a:blipFill>
            <a:blip r:embed="rId6"/>
            <a:stretch>
              <a:fillRect l="0" t="0" r="0" b="0"/>
            </a:stretch>
          </a:blipFill>
        </p:spPr>
      </p:sp>
      <p:sp>
        <p:nvSpPr>
          <p:cNvPr name="Freeform 7" id="7"/>
          <p:cNvSpPr/>
          <p:nvPr/>
        </p:nvSpPr>
        <p:spPr>
          <a:xfrm flipH="false" flipV="false" rot="0">
            <a:off x="15374674" y="7106081"/>
            <a:ext cx="2046718" cy="2499808"/>
          </a:xfrm>
          <a:custGeom>
            <a:avLst/>
            <a:gdLst/>
            <a:ahLst/>
            <a:cxnLst/>
            <a:rect r="r" b="b" t="t" l="l"/>
            <a:pathLst>
              <a:path h="2499808" w="2046718">
                <a:moveTo>
                  <a:pt x="0" y="0"/>
                </a:moveTo>
                <a:lnTo>
                  <a:pt x="2046717" y="0"/>
                </a:lnTo>
                <a:lnTo>
                  <a:pt x="2046717" y="2499808"/>
                </a:lnTo>
                <a:lnTo>
                  <a:pt x="0" y="2499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26731" y="-66915"/>
            <a:ext cx="4160679" cy="1095615"/>
          </a:xfrm>
          <a:prstGeom prst="rect">
            <a:avLst/>
          </a:prstGeom>
        </p:spPr>
        <p:txBody>
          <a:bodyPr anchor="t" rtlCol="false" tIns="0" lIns="0" bIns="0" rIns="0">
            <a:spAutoFit/>
          </a:bodyPr>
          <a:lstStyle/>
          <a:p>
            <a:pPr algn="ctr">
              <a:lnSpc>
                <a:spcPts val="8911"/>
              </a:lnSpc>
            </a:pPr>
            <a:r>
              <a:rPr lang="en-US" sz="6365">
                <a:solidFill>
                  <a:srgbClr val="0A5224"/>
                </a:solidFill>
                <a:latin typeface="Gagalin"/>
              </a:rPr>
              <a:t>PROPosition</a:t>
            </a:r>
          </a:p>
        </p:txBody>
      </p:sp>
      <p:sp>
        <p:nvSpPr>
          <p:cNvPr name="TextBox 9" id="9"/>
          <p:cNvSpPr txBox="true"/>
          <p:nvPr/>
        </p:nvSpPr>
        <p:spPr>
          <a:xfrm rot="0">
            <a:off x="987908" y="6422898"/>
            <a:ext cx="4174671" cy="2835402"/>
          </a:xfrm>
          <a:prstGeom prst="rect">
            <a:avLst/>
          </a:prstGeom>
        </p:spPr>
        <p:txBody>
          <a:bodyPr anchor="t" rtlCol="false" tIns="0" lIns="0" bIns="0" rIns="0">
            <a:spAutoFit/>
          </a:bodyPr>
          <a:lstStyle/>
          <a:p>
            <a:pPr algn="ctr">
              <a:lnSpc>
                <a:spcPts val="2484"/>
              </a:lnSpc>
            </a:pPr>
            <a:r>
              <a:rPr lang="en-US" sz="2300">
                <a:solidFill>
                  <a:srgbClr val="0A5224"/>
                </a:solidFill>
                <a:latin typeface="League Spartan"/>
              </a:rPr>
              <a:t>Farmer can add image of crop, record his video or voice in his own regional language to describe the symptoms/ ill-effects and convey issues faced by the crop, write his concerns and upload on the app </a:t>
            </a:r>
          </a:p>
          <a:p>
            <a:pPr algn="ctr">
              <a:lnSpc>
                <a:spcPts val="2484"/>
              </a:lnSpc>
              <a:spcBef>
                <a:spcPct val="0"/>
              </a:spcBef>
            </a:pPr>
          </a:p>
        </p:txBody>
      </p:sp>
      <p:sp>
        <p:nvSpPr>
          <p:cNvPr name="TextBox 10" id="10"/>
          <p:cNvSpPr txBox="true"/>
          <p:nvPr/>
        </p:nvSpPr>
        <p:spPr>
          <a:xfrm rot="0">
            <a:off x="10574620" y="3948259"/>
            <a:ext cx="4174671" cy="1892427"/>
          </a:xfrm>
          <a:prstGeom prst="rect">
            <a:avLst/>
          </a:prstGeom>
        </p:spPr>
        <p:txBody>
          <a:bodyPr anchor="t" rtlCol="false" tIns="0" lIns="0" bIns="0" rIns="0">
            <a:spAutoFit/>
          </a:bodyPr>
          <a:lstStyle/>
          <a:p>
            <a:pPr algn="ctr">
              <a:lnSpc>
                <a:spcPts val="2484"/>
              </a:lnSpc>
              <a:spcBef>
                <a:spcPct val="0"/>
              </a:spcBef>
            </a:pPr>
            <a:r>
              <a:rPr lang="en-US" sz="2300">
                <a:solidFill>
                  <a:srgbClr val="0A5224"/>
                </a:solidFill>
                <a:latin typeface="League Spartan"/>
              </a:rPr>
              <a:t>Image and Speech/Text if provided are cross-modalled and input to our model to detect the type of plant disease the crop is affected by.</a:t>
            </a:r>
          </a:p>
        </p:txBody>
      </p:sp>
      <p:sp>
        <p:nvSpPr>
          <p:cNvPr name="TextBox 11" id="11"/>
          <p:cNvSpPr txBox="true"/>
          <p:nvPr/>
        </p:nvSpPr>
        <p:spPr>
          <a:xfrm rot="0">
            <a:off x="11110111" y="7113550"/>
            <a:ext cx="3729073" cy="2820005"/>
          </a:xfrm>
          <a:prstGeom prst="rect">
            <a:avLst/>
          </a:prstGeom>
        </p:spPr>
        <p:txBody>
          <a:bodyPr anchor="t" rtlCol="false" tIns="0" lIns="0" bIns="0" rIns="0">
            <a:spAutoFit/>
          </a:bodyPr>
          <a:lstStyle/>
          <a:p>
            <a:pPr algn="ctr">
              <a:lnSpc>
                <a:spcPts val="2218"/>
              </a:lnSpc>
              <a:spcBef>
                <a:spcPct val="0"/>
              </a:spcBef>
            </a:pPr>
            <a:r>
              <a:rPr lang="en-US" sz="2054">
                <a:solidFill>
                  <a:srgbClr val="0A5224"/>
                </a:solidFill>
                <a:latin typeface="League Spartan"/>
              </a:rPr>
              <a:t>Based on the disease identified, a plant pathogenist specialising in that type of plant disease could either validate the AI-generated prescription or if requested could cater to the needs of farmer and provide the solution as needed.</a:t>
            </a:r>
          </a:p>
        </p:txBody>
      </p:sp>
      <p:sp>
        <p:nvSpPr>
          <p:cNvPr name="Freeform 12" id="12"/>
          <p:cNvSpPr/>
          <p:nvPr/>
        </p:nvSpPr>
        <p:spPr>
          <a:xfrm flipH="false" flipV="false" rot="0">
            <a:off x="15111053" y="408713"/>
            <a:ext cx="2921931" cy="6095380"/>
          </a:xfrm>
          <a:custGeom>
            <a:avLst/>
            <a:gdLst/>
            <a:ahLst/>
            <a:cxnLst/>
            <a:rect r="r" b="b" t="t" l="l"/>
            <a:pathLst>
              <a:path h="6095380" w="2921931">
                <a:moveTo>
                  <a:pt x="0" y="0"/>
                </a:moveTo>
                <a:lnTo>
                  <a:pt x="2921931" y="0"/>
                </a:lnTo>
                <a:lnTo>
                  <a:pt x="2921931" y="6095380"/>
                </a:lnTo>
                <a:lnTo>
                  <a:pt x="0" y="6095380"/>
                </a:lnTo>
                <a:lnTo>
                  <a:pt x="0" y="0"/>
                </a:lnTo>
                <a:close/>
              </a:path>
            </a:pathLst>
          </a:custGeom>
          <a:blipFill>
            <a:blip r:embed="rId9"/>
            <a:stretch>
              <a:fillRect l="-14863" t="-5105" r="-12294" b="-546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0" y="0"/>
            <a:ext cx="3717789" cy="3717789"/>
          </a:xfrm>
          <a:custGeom>
            <a:avLst/>
            <a:gdLst/>
            <a:ahLst/>
            <a:cxnLst/>
            <a:rect r="r" b="b" t="t" l="l"/>
            <a:pathLst>
              <a:path h="3717789" w="3717789">
                <a:moveTo>
                  <a:pt x="0" y="0"/>
                </a:moveTo>
                <a:lnTo>
                  <a:pt x="3717789" y="0"/>
                </a:lnTo>
                <a:lnTo>
                  <a:pt x="3717789" y="3717789"/>
                </a:lnTo>
                <a:lnTo>
                  <a:pt x="0" y="3717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27905" y="818959"/>
            <a:ext cx="2741857" cy="2108737"/>
          </a:xfrm>
          <a:custGeom>
            <a:avLst/>
            <a:gdLst/>
            <a:ahLst/>
            <a:cxnLst/>
            <a:rect r="r" b="b" t="t" l="l"/>
            <a:pathLst>
              <a:path h="2108737" w="2741857">
                <a:moveTo>
                  <a:pt x="0" y="0"/>
                </a:moveTo>
                <a:lnTo>
                  <a:pt x="2741857" y="0"/>
                </a:lnTo>
                <a:lnTo>
                  <a:pt x="2741857" y="2108738"/>
                </a:lnTo>
                <a:lnTo>
                  <a:pt x="0" y="210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1120459"/>
            <a:ext cx="1777870" cy="1807237"/>
          </a:xfrm>
          <a:custGeom>
            <a:avLst/>
            <a:gdLst/>
            <a:ahLst/>
            <a:cxnLst/>
            <a:rect r="r" b="b" t="t" l="l"/>
            <a:pathLst>
              <a:path h="1807237" w="1777870">
                <a:moveTo>
                  <a:pt x="0" y="0"/>
                </a:moveTo>
                <a:lnTo>
                  <a:pt x="1777870" y="0"/>
                </a:lnTo>
                <a:lnTo>
                  <a:pt x="1777870" y="1807238"/>
                </a:lnTo>
                <a:lnTo>
                  <a:pt x="0" y="1807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8547" y="3507569"/>
            <a:ext cx="9955790" cy="6616581"/>
          </a:xfrm>
          <a:custGeom>
            <a:avLst/>
            <a:gdLst/>
            <a:ahLst/>
            <a:cxnLst/>
            <a:rect r="r" b="b" t="t" l="l"/>
            <a:pathLst>
              <a:path h="6616581" w="9955790">
                <a:moveTo>
                  <a:pt x="0" y="0"/>
                </a:moveTo>
                <a:lnTo>
                  <a:pt x="9955791" y="0"/>
                </a:lnTo>
                <a:lnTo>
                  <a:pt x="9955791" y="6616581"/>
                </a:lnTo>
                <a:lnTo>
                  <a:pt x="0" y="6616581"/>
                </a:lnTo>
                <a:lnTo>
                  <a:pt x="0" y="0"/>
                </a:lnTo>
                <a:close/>
              </a:path>
            </a:pathLst>
          </a:custGeom>
          <a:blipFill>
            <a:blip r:embed="rId8"/>
            <a:stretch>
              <a:fillRect l="0" t="0" r="0" b="0"/>
            </a:stretch>
          </a:blipFill>
        </p:spPr>
      </p:sp>
      <p:sp>
        <p:nvSpPr>
          <p:cNvPr name="TextBox 6" id="6"/>
          <p:cNvSpPr txBox="true"/>
          <p:nvPr/>
        </p:nvSpPr>
        <p:spPr>
          <a:xfrm rot="0">
            <a:off x="10777657" y="5721349"/>
            <a:ext cx="6799132" cy="5133975"/>
          </a:xfrm>
          <a:prstGeom prst="rect">
            <a:avLst/>
          </a:prstGeom>
        </p:spPr>
        <p:txBody>
          <a:bodyPr anchor="t" rtlCol="false" tIns="0" lIns="0" bIns="0" rIns="0">
            <a:spAutoFit/>
          </a:bodyPr>
          <a:lstStyle/>
          <a:p>
            <a:pPr algn="ctr" marL="561337" indent="-280669" lvl="1">
              <a:lnSpc>
                <a:spcPts val="3119"/>
              </a:lnSpc>
              <a:buFont typeface="Arial"/>
              <a:buChar char="•"/>
            </a:pPr>
            <a:r>
              <a:rPr lang="en-US" sz="2599">
                <a:solidFill>
                  <a:srgbClr val="4495A2"/>
                </a:solidFill>
                <a:latin typeface="Avenir Bold"/>
              </a:rPr>
              <a:t>Our app can translate every regional language ensuring accessibility for farmers pan-india.</a:t>
            </a:r>
          </a:p>
          <a:p>
            <a:pPr algn="ctr" marL="561337" indent="-280669" lvl="1">
              <a:lnSpc>
                <a:spcPts val="3119"/>
              </a:lnSpc>
              <a:buFont typeface="Arial"/>
              <a:buChar char="•"/>
            </a:pPr>
            <a:r>
              <a:rPr lang="en-US" sz="2599">
                <a:solidFill>
                  <a:srgbClr val="4495A2"/>
                </a:solidFill>
                <a:latin typeface="Avenir Bold"/>
              </a:rPr>
              <a:t>Our </a:t>
            </a:r>
            <a:r>
              <a:rPr lang="en-US" sz="2599">
                <a:solidFill>
                  <a:srgbClr val="4495A2"/>
                </a:solidFill>
                <a:latin typeface="Avenir Bold"/>
              </a:rPr>
              <a:t>app is scalable and could cater to multilple use cases like animal and human disease prescriptions, providing all specialists an easily accessible common platform to do social good.</a:t>
            </a:r>
          </a:p>
          <a:p>
            <a:pPr algn="ctr" marL="561337" indent="-280669" lvl="1">
              <a:lnSpc>
                <a:spcPts val="3119"/>
              </a:lnSpc>
              <a:buFont typeface="Arial"/>
              <a:buChar char="•"/>
            </a:pPr>
            <a:r>
              <a:rPr lang="en-US" sz="2599">
                <a:solidFill>
                  <a:srgbClr val="4495A2"/>
                </a:solidFill>
                <a:latin typeface="Avenir Bold"/>
              </a:rPr>
              <a:t>Follow-up treatment and re-evaluation of crop health</a:t>
            </a:r>
          </a:p>
          <a:p>
            <a:pPr algn="ctr">
              <a:lnSpc>
                <a:spcPts val="3119"/>
              </a:lnSpc>
            </a:pPr>
          </a:p>
          <a:p>
            <a:pPr algn="ctr">
              <a:lnSpc>
                <a:spcPts val="3119"/>
              </a:lnSpc>
              <a:spcBef>
                <a:spcPct val="0"/>
              </a:spcBef>
            </a:pPr>
          </a:p>
          <a:p>
            <a:pPr algn="ctr">
              <a:lnSpc>
                <a:spcPts val="3119"/>
              </a:lnSpc>
              <a:spcBef>
                <a:spcPct val="0"/>
              </a:spcBef>
            </a:pPr>
          </a:p>
        </p:txBody>
      </p:sp>
      <p:sp>
        <p:nvSpPr>
          <p:cNvPr name="TextBox 7" id="7"/>
          <p:cNvSpPr txBox="true"/>
          <p:nvPr/>
        </p:nvSpPr>
        <p:spPr>
          <a:xfrm rot="0">
            <a:off x="12779849" y="5067300"/>
            <a:ext cx="2794749" cy="606424"/>
          </a:xfrm>
          <a:prstGeom prst="rect">
            <a:avLst/>
          </a:prstGeom>
        </p:spPr>
        <p:txBody>
          <a:bodyPr anchor="t" rtlCol="false" tIns="0" lIns="0" bIns="0" rIns="0">
            <a:spAutoFit/>
          </a:bodyPr>
          <a:lstStyle/>
          <a:p>
            <a:pPr algn="ctr">
              <a:lnSpc>
                <a:spcPts val="4900"/>
              </a:lnSpc>
            </a:pPr>
            <a:r>
              <a:rPr lang="en-US" sz="3500">
                <a:solidFill>
                  <a:srgbClr val="0A5224"/>
                </a:solidFill>
                <a:latin typeface="Gagalin"/>
              </a:rPr>
              <a:t>Showstopper</a:t>
            </a:r>
          </a:p>
        </p:txBody>
      </p:sp>
      <p:sp>
        <p:nvSpPr>
          <p:cNvPr name="Freeform 8" id="8"/>
          <p:cNvSpPr/>
          <p:nvPr/>
        </p:nvSpPr>
        <p:spPr>
          <a:xfrm flipH="false" flipV="false" rot="0">
            <a:off x="10681272" y="4883931"/>
            <a:ext cx="7375048" cy="5061127"/>
          </a:xfrm>
          <a:custGeom>
            <a:avLst/>
            <a:gdLst/>
            <a:ahLst/>
            <a:cxnLst/>
            <a:rect r="r" b="b" t="t" l="l"/>
            <a:pathLst>
              <a:path h="5061127" w="7375048">
                <a:moveTo>
                  <a:pt x="0" y="0"/>
                </a:moveTo>
                <a:lnTo>
                  <a:pt x="7375048" y="0"/>
                </a:lnTo>
                <a:lnTo>
                  <a:pt x="7375048" y="5061126"/>
                </a:lnTo>
                <a:lnTo>
                  <a:pt x="0" y="50611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1483423" y="116013"/>
            <a:ext cx="6131466" cy="4207718"/>
          </a:xfrm>
          <a:custGeom>
            <a:avLst/>
            <a:gdLst/>
            <a:ahLst/>
            <a:cxnLst/>
            <a:rect r="r" b="b" t="t" l="l"/>
            <a:pathLst>
              <a:path h="4207718" w="6131466">
                <a:moveTo>
                  <a:pt x="0" y="0"/>
                </a:moveTo>
                <a:lnTo>
                  <a:pt x="6131466" y="0"/>
                </a:lnTo>
                <a:lnTo>
                  <a:pt x="6131466" y="4207718"/>
                </a:lnTo>
                <a:lnTo>
                  <a:pt x="0" y="4207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miter/>
          </a:ln>
        </p:spPr>
      </p:sp>
      <p:sp>
        <p:nvSpPr>
          <p:cNvPr name="TextBox 10" id="10"/>
          <p:cNvSpPr txBox="true"/>
          <p:nvPr/>
        </p:nvSpPr>
        <p:spPr>
          <a:xfrm rot="0">
            <a:off x="11642168" y="1126033"/>
            <a:ext cx="5813977" cy="3912692"/>
          </a:xfrm>
          <a:prstGeom prst="rect">
            <a:avLst/>
          </a:prstGeom>
        </p:spPr>
        <p:txBody>
          <a:bodyPr anchor="t" rtlCol="false" tIns="0" lIns="0" bIns="0" rIns="0">
            <a:spAutoFit/>
          </a:bodyPr>
          <a:lstStyle/>
          <a:p>
            <a:pPr algn="ctr">
              <a:lnSpc>
                <a:spcPts val="3302"/>
              </a:lnSpc>
            </a:pPr>
            <a:r>
              <a:rPr lang="en-US" sz="2359">
                <a:solidFill>
                  <a:srgbClr val="47444F"/>
                </a:solidFill>
                <a:latin typeface="Avenir Bold"/>
              </a:rPr>
              <a:t>Obtainment of labelled data for various diseases alongwith their prescriptions validated by experts across the plant kingdom, enhancing the model's learning capabilities as it becomes more widely utilized by farmers.</a:t>
            </a:r>
          </a:p>
          <a:p>
            <a:pPr>
              <a:lnSpc>
                <a:spcPts val="2922"/>
              </a:lnSpc>
              <a:spcBef>
                <a:spcPct val="0"/>
              </a:spcBef>
            </a:pPr>
          </a:p>
          <a:p>
            <a:pPr>
              <a:lnSpc>
                <a:spcPts val="4052"/>
              </a:lnSpc>
              <a:spcBef>
                <a:spcPct val="0"/>
              </a:spcBef>
            </a:pPr>
          </a:p>
          <a:p>
            <a:pPr>
              <a:lnSpc>
                <a:spcPts val="4052"/>
              </a:lnSpc>
              <a:spcBef>
                <a:spcPct val="0"/>
              </a:spcBef>
            </a:pPr>
          </a:p>
        </p:txBody>
      </p:sp>
      <p:sp>
        <p:nvSpPr>
          <p:cNvPr name="TextBox 11" id="11"/>
          <p:cNvSpPr txBox="true"/>
          <p:nvPr/>
        </p:nvSpPr>
        <p:spPr>
          <a:xfrm rot="0">
            <a:off x="1149946" y="1725545"/>
            <a:ext cx="5135687" cy="1095614"/>
          </a:xfrm>
          <a:prstGeom prst="rect">
            <a:avLst/>
          </a:prstGeom>
        </p:spPr>
        <p:txBody>
          <a:bodyPr anchor="t" rtlCol="false" tIns="0" lIns="0" bIns="0" rIns="0">
            <a:spAutoFit/>
          </a:bodyPr>
          <a:lstStyle/>
          <a:p>
            <a:pPr algn="ctr">
              <a:lnSpc>
                <a:spcPts val="8911"/>
              </a:lnSpc>
            </a:pPr>
            <a:r>
              <a:rPr lang="en-US" sz="6365">
                <a:solidFill>
                  <a:srgbClr val="0A5224"/>
                </a:solidFill>
                <a:latin typeface="Gagalin"/>
              </a:rPr>
              <a:t>Value to User</a:t>
            </a:r>
          </a:p>
        </p:txBody>
      </p:sp>
      <p:sp>
        <p:nvSpPr>
          <p:cNvPr name="TextBox 12" id="12"/>
          <p:cNvSpPr txBox="true"/>
          <p:nvPr/>
        </p:nvSpPr>
        <p:spPr>
          <a:xfrm rot="0">
            <a:off x="11087214" y="457645"/>
            <a:ext cx="6808913" cy="646429"/>
          </a:xfrm>
          <a:prstGeom prst="rect">
            <a:avLst/>
          </a:prstGeom>
        </p:spPr>
        <p:txBody>
          <a:bodyPr anchor="t" rtlCol="false" tIns="0" lIns="0" bIns="0" rIns="0">
            <a:spAutoFit/>
          </a:bodyPr>
          <a:lstStyle/>
          <a:p>
            <a:pPr algn="ctr">
              <a:lnSpc>
                <a:spcPts val="5320"/>
              </a:lnSpc>
            </a:pPr>
            <a:r>
              <a:rPr lang="en-US" sz="3800">
                <a:solidFill>
                  <a:srgbClr val="0A5224"/>
                </a:solidFill>
                <a:latin typeface="Gagalin"/>
              </a:rPr>
              <a:t>IMPLIED ADVANTAGE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00535" y="9374705"/>
            <a:ext cx="1754160" cy="863039"/>
          </a:xfrm>
          <a:custGeom>
            <a:avLst/>
            <a:gdLst/>
            <a:ahLst/>
            <a:cxnLst/>
            <a:rect r="r" b="b" t="t" l="l"/>
            <a:pathLst>
              <a:path h="863039" w="1754160">
                <a:moveTo>
                  <a:pt x="0" y="0"/>
                </a:moveTo>
                <a:lnTo>
                  <a:pt x="1754160" y="0"/>
                </a:lnTo>
                <a:lnTo>
                  <a:pt x="1754160" y="863039"/>
                </a:lnTo>
                <a:lnTo>
                  <a:pt x="0" y="863039"/>
                </a:lnTo>
                <a:lnTo>
                  <a:pt x="0" y="0"/>
                </a:lnTo>
                <a:close/>
              </a:path>
            </a:pathLst>
          </a:custGeom>
          <a:blipFill>
            <a:blip r:embed="rId2"/>
            <a:stretch>
              <a:fillRect l="0" t="0" r="0" b="0"/>
            </a:stretch>
          </a:blipFill>
        </p:spPr>
      </p:sp>
      <p:sp>
        <p:nvSpPr>
          <p:cNvPr name="Freeform 3" id="3"/>
          <p:cNvSpPr/>
          <p:nvPr/>
        </p:nvSpPr>
        <p:spPr>
          <a:xfrm flipH="false" flipV="false" rot="0">
            <a:off x="13032269" y="8877515"/>
            <a:ext cx="1428409" cy="899990"/>
          </a:xfrm>
          <a:custGeom>
            <a:avLst/>
            <a:gdLst/>
            <a:ahLst/>
            <a:cxnLst/>
            <a:rect r="r" b="b" t="t" l="l"/>
            <a:pathLst>
              <a:path h="899990" w="1428409">
                <a:moveTo>
                  <a:pt x="0" y="0"/>
                </a:moveTo>
                <a:lnTo>
                  <a:pt x="1428409" y="0"/>
                </a:lnTo>
                <a:lnTo>
                  <a:pt x="1428409" y="899990"/>
                </a:lnTo>
                <a:lnTo>
                  <a:pt x="0" y="899990"/>
                </a:lnTo>
                <a:lnTo>
                  <a:pt x="0" y="0"/>
                </a:lnTo>
                <a:close/>
              </a:path>
            </a:pathLst>
          </a:custGeom>
          <a:blipFill>
            <a:blip r:embed="rId3"/>
            <a:stretch>
              <a:fillRect l="0" t="-19880" r="0" b="-38833"/>
            </a:stretch>
          </a:blipFill>
        </p:spPr>
      </p:sp>
      <p:sp>
        <p:nvSpPr>
          <p:cNvPr name="Freeform 4" id="4"/>
          <p:cNvSpPr/>
          <p:nvPr/>
        </p:nvSpPr>
        <p:spPr>
          <a:xfrm flipH="false" flipV="false" rot="0">
            <a:off x="9728113" y="9069958"/>
            <a:ext cx="1775008" cy="550561"/>
          </a:xfrm>
          <a:custGeom>
            <a:avLst/>
            <a:gdLst/>
            <a:ahLst/>
            <a:cxnLst/>
            <a:rect r="r" b="b" t="t" l="l"/>
            <a:pathLst>
              <a:path h="550561" w="1775008">
                <a:moveTo>
                  <a:pt x="0" y="0"/>
                </a:moveTo>
                <a:lnTo>
                  <a:pt x="1775007" y="0"/>
                </a:lnTo>
                <a:lnTo>
                  <a:pt x="1775007" y="550561"/>
                </a:lnTo>
                <a:lnTo>
                  <a:pt x="0" y="550561"/>
                </a:lnTo>
                <a:lnTo>
                  <a:pt x="0" y="0"/>
                </a:lnTo>
                <a:close/>
              </a:path>
            </a:pathLst>
          </a:custGeom>
          <a:blipFill>
            <a:blip r:embed="rId4"/>
            <a:stretch>
              <a:fillRect l="0" t="0" r="0" b="0"/>
            </a:stretch>
          </a:blipFill>
        </p:spPr>
      </p:sp>
      <p:sp>
        <p:nvSpPr>
          <p:cNvPr name="Freeform 5" id="5"/>
          <p:cNvSpPr/>
          <p:nvPr/>
        </p:nvSpPr>
        <p:spPr>
          <a:xfrm flipH="false" flipV="false" rot="0">
            <a:off x="11621314" y="9069958"/>
            <a:ext cx="1086216" cy="678885"/>
          </a:xfrm>
          <a:custGeom>
            <a:avLst/>
            <a:gdLst/>
            <a:ahLst/>
            <a:cxnLst/>
            <a:rect r="r" b="b" t="t" l="l"/>
            <a:pathLst>
              <a:path h="678885" w="1086216">
                <a:moveTo>
                  <a:pt x="0" y="0"/>
                </a:moveTo>
                <a:lnTo>
                  <a:pt x="1086216" y="0"/>
                </a:lnTo>
                <a:lnTo>
                  <a:pt x="1086216" y="678885"/>
                </a:lnTo>
                <a:lnTo>
                  <a:pt x="0" y="678885"/>
                </a:lnTo>
                <a:lnTo>
                  <a:pt x="0" y="0"/>
                </a:lnTo>
                <a:close/>
              </a:path>
            </a:pathLst>
          </a:custGeom>
          <a:blipFill>
            <a:blip r:embed="rId5"/>
            <a:stretch>
              <a:fillRect l="0" t="0" r="0" b="0"/>
            </a:stretch>
          </a:blipFill>
        </p:spPr>
      </p:sp>
      <p:sp>
        <p:nvSpPr>
          <p:cNvPr name="Freeform 6" id="6"/>
          <p:cNvSpPr/>
          <p:nvPr/>
        </p:nvSpPr>
        <p:spPr>
          <a:xfrm flipH="false" flipV="false" rot="0">
            <a:off x="13230873" y="9660359"/>
            <a:ext cx="1901875" cy="325933"/>
          </a:xfrm>
          <a:custGeom>
            <a:avLst/>
            <a:gdLst/>
            <a:ahLst/>
            <a:cxnLst/>
            <a:rect r="r" b="b" t="t" l="l"/>
            <a:pathLst>
              <a:path h="325933" w="1901875">
                <a:moveTo>
                  <a:pt x="0" y="0"/>
                </a:moveTo>
                <a:lnTo>
                  <a:pt x="1901875" y="0"/>
                </a:lnTo>
                <a:lnTo>
                  <a:pt x="1901875" y="325933"/>
                </a:lnTo>
                <a:lnTo>
                  <a:pt x="0" y="325933"/>
                </a:lnTo>
                <a:lnTo>
                  <a:pt x="0" y="0"/>
                </a:lnTo>
                <a:close/>
              </a:path>
            </a:pathLst>
          </a:custGeom>
          <a:blipFill>
            <a:blip r:embed="rId6"/>
            <a:stretch>
              <a:fillRect l="0" t="0" r="0" b="0"/>
            </a:stretch>
          </a:blipFill>
        </p:spPr>
      </p:sp>
      <p:sp>
        <p:nvSpPr>
          <p:cNvPr name="Freeform 7" id="7"/>
          <p:cNvSpPr/>
          <p:nvPr/>
        </p:nvSpPr>
        <p:spPr>
          <a:xfrm flipH="false" flipV="false" rot="0">
            <a:off x="281052" y="1069913"/>
            <a:ext cx="6056127" cy="9005393"/>
          </a:xfrm>
          <a:custGeom>
            <a:avLst/>
            <a:gdLst/>
            <a:ahLst/>
            <a:cxnLst/>
            <a:rect r="r" b="b" t="t" l="l"/>
            <a:pathLst>
              <a:path h="9005393" w="6056127">
                <a:moveTo>
                  <a:pt x="0" y="0"/>
                </a:moveTo>
                <a:lnTo>
                  <a:pt x="6056126" y="0"/>
                </a:lnTo>
                <a:lnTo>
                  <a:pt x="6056126" y="9005393"/>
                </a:lnTo>
                <a:lnTo>
                  <a:pt x="0" y="9005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205464" y="8708407"/>
            <a:ext cx="6473384" cy="1529337"/>
          </a:xfrm>
          <a:custGeom>
            <a:avLst/>
            <a:gdLst/>
            <a:ahLst/>
            <a:cxnLst/>
            <a:rect r="r" b="b" t="t" l="l"/>
            <a:pathLst>
              <a:path h="1529337" w="6473384">
                <a:moveTo>
                  <a:pt x="0" y="0"/>
                </a:moveTo>
                <a:lnTo>
                  <a:pt x="6473384" y="0"/>
                </a:lnTo>
                <a:lnTo>
                  <a:pt x="6473384" y="1529337"/>
                </a:lnTo>
                <a:lnTo>
                  <a:pt x="0" y="15293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540968" y="1303165"/>
            <a:ext cx="2160923" cy="1115577"/>
          </a:xfrm>
          <a:custGeom>
            <a:avLst/>
            <a:gdLst/>
            <a:ahLst/>
            <a:cxnLst/>
            <a:rect r="r" b="b" t="t" l="l"/>
            <a:pathLst>
              <a:path h="1115577" w="2160923">
                <a:moveTo>
                  <a:pt x="0" y="0"/>
                </a:moveTo>
                <a:lnTo>
                  <a:pt x="2160924" y="0"/>
                </a:lnTo>
                <a:lnTo>
                  <a:pt x="2160924" y="1115577"/>
                </a:lnTo>
                <a:lnTo>
                  <a:pt x="0" y="1115577"/>
                </a:lnTo>
                <a:lnTo>
                  <a:pt x="0" y="0"/>
                </a:lnTo>
                <a:close/>
              </a:path>
            </a:pathLst>
          </a:custGeom>
          <a:blipFill>
            <a:blip r:embed="rId11"/>
            <a:stretch>
              <a:fillRect l="0" t="0" r="0" b="0"/>
            </a:stretch>
          </a:blipFill>
        </p:spPr>
      </p:sp>
      <p:sp>
        <p:nvSpPr>
          <p:cNvPr name="Freeform 10" id="10"/>
          <p:cNvSpPr/>
          <p:nvPr/>
        </p:nvSpPr>
        <p:spPr>
          <a:xfrm flipH="false" flipV="false" rot="0">
            <a:off x="6487781" y="2426265"/>
            <a:ext cx="911525" cy="1354393"/>
          </a:xfrm>
          <a:custGeom>
            <a:avLst/>
            <a:gdLst/>
            <a:ahLst/>
            <a:cxnLst/>
            <a:rect r="r" b="b" t="t" l="l"/>
            <a:pathLst>
              <a:path h="1354393" w="911525">
                <a:moveTo>
                  <a:pt x="0" y="0"/>
                </a:moveTo>
                <a:lnTo>
                  <a:pt x="911525" y="0"/>
                </a:lnTo>
                <a:lnTo>
                  <a:pt x="911525" y="1354393"/>
                </a:lnTo>
                <a:lnTo>
                  <a:pt x="0" y="1354393"/>
                </a:lnTo>
                <a:lnTo>
                  <a:pt x="0" y="0"/>
                </a:lnTo>
                <a:close/>
              </a:path>
            </a:pathLst>
          </a:custGeom>
          <a:blipFill>
            <a:blip r:embed="rId12"/>
            <a:stretch>
              <a:fillRect l="-65691" t="0" r="-57592" b="0"/>
            </a:stretch>
          </a:blipFill>
        </p:spPr>
      </p:sp>
      <p:sp>
        <p:nvSpPr>
          <p:cNvPr name="AutoShape 11" id="11"/>
          <p:cNvSpPr/>
          <p:nvPr/>
        </p:nvSpPr>
        <p:spPr>
          <a:xfrm>
            <a:off x="8701892" y="1860953"/>
            <a:ext cx="397715" cy="326834"/>
          </a:xfrm>
          <a:prstGeom prst="line">
            <a:avLst/>
          </a:prstGeom>
          <a:ln cap="flat" w="38100">
            <a:solidFill>
              <a:srgbClr val="000000"/>
            </a:solidFill>
            <a:prstDash val="solid"/>
            <a:headEnd type="none" len="sm" w="sm"/>
            <a:tailEnd type="arrow" len="sm" w="med"/>
          </a:ln>
        </p:spPr>
      </p:sp>
      <p:sp>
        <p:nvSpPr>
          <p:cNvPr name="AutoShape 12" id="12"/>
          <p:cNvSpPr/>
          <p:nvPr/>
        </p:nvSpPr>
        <p:spPr>
          <a:xfrm flipH="true" flipV="true">
            <a:off x="10070598" y="226294"/>
            <a:ext cx="21037" cy="570416"/>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6420438" y="7193253"/>
            <a:ext cx="1551933" cy="1058290"/>
          </a:xfrm>
          <a:custGeom>
            <a:avLst/>
            <a:gdLst/>
            <a:ahLst/>
            <a:cxnLst/>
            <a:rect r="r" b="b" t="t" l="l"/>
            <a:pathLst>
              <a:path h="1058290" w="1551933">
                <a:moveTo>
                  <a:pt x="0" y="0"/>
                </a:moveTo>
                <a:lnTo>
                  <a:pt x="1551933" y="0"/>
                </a:lnTo>
                <a:lnTo>
                  <a:pt x="1551933" y="1058290"/>
                </a:lnTo>
                <a:lnTo>
                  <a:pt x="0" y="1058290"/>
                </a:lnTo>
                <a:lnTo>
                  <a:pt x="0" y="0"/>
                </a:lnTo>
                <a:close/>
              </a:path>
            </a:pathLst>
          </a:custGeom>
          <a:blipFill>
            <a:blip r:embed="rId13"/>
            <a:stretch>
              <a:fillRect l="0" t="0" r="0" b="0"/>
            </a:stretch>
          </a:blipFill>
        </p:spPr>
      </p:sp>
      <p:sp>
        <p:nvSpPr>
          <p:cNvPr name="Freeform 14" id="14"/>
          <p:cNvSpPr/>
          <p:nvPr/>
        </p:nvSpPr>
        <p:spPr>
          <a:xfrm flipH="false" flipV="false" rot="0">
            <a:off x="14581070" y="4796292"/>
            <a:ext cx="932848" cy="1118858"/>
          </a:xfrm>
          <a:custGeom>
            <a:avLst/>
            <a:gdLst/>
            <a:ahLst/>
            <a:cxnLst/>
            <a:rect r="r" b="b" t="t" l="l"/>
            <a:pathLst>
              <a:path h="1118858" w="932848">
                <a:moveTo>
                  <a:pt x="0" y="0"/>
                </a:moveTo>
                <a:lnTo>
                  <a:pt x="932848" y="0"/>
                </a:lnTo>
                <a:lnTo>
                  <a:pt x="932848" y="1118857"/>
                </a:lnTo>
                <a:lnTo>
                  <a:pt x="0" y="11188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9403147" y="4995672"/>
            <a:ext cx="1583749" cy="1106858"/>
          </a:xfrm>
          <a:custGeom>
            <a:avLst/>
            <a:gdLst/>
            <a:ahLst/>
            <a:cxnLst/>
            <a:rect r="r" b="b" t="t" l="l"/>
            <a:pathLst>
              <a:path h="1106858" w="1583749">
                <a:moveTo>
                  <a:pt x="0" y="0"/>
                </a:moveTo>
                <a:lnTo>
                  <a:pt x="1583749" y="0"/>
                </a:lnTo>
                <a:lnTo>
                  <a:pt x="1583749" y="1106858"/>
                </a:lnTo>
                <a:lnTo>
                  <a:pt x="0" y="1106858"/>
                </a:lnTo>
                <a:lnTo>
                  <a:pt x="0" y="0"/>
                </a:lnTo>
                <a:close/>
              </a:path>
            </a:pathLst>
          </a:custGeom>
          <a:blipFill>
            <a:blip r:embed="rId16"/>
            <a:stretch>
              <a:fillRect l="0" t="0" r="0" b="0"/>
            </a:stretch>
          </a:blipFill>
        </p:spPr>
      </p:sp>
      <p:sp>
        <p:nvSpPr>
          <p:cNvPr name="TextBox 16" id="16"/>
          <p:cNvSpPr txBox="true"/>
          <p:nvPr/>
        </p:nvSpPr>
        <p:spPr>
          <a:xfrm rot="0">
            <a:off x="450236" y="1674729"/>
            <a:ext cx="5551770" cy="8667751"/>
          </a:xfrm>
          <a:prstGeom prst="rect">
            <a:avLst/>
          </a:prstGeom>
        </p:spPr>
        <p:txBody>
          <a:bodyPr anchor="t" rtlCol="false" tIns="0" lIns="0" bIns="0" rIns="0">
            <a:spAutoFit/>
          </a:bodyPr>
          <a:lstStyle/>
          <a:p>
            <a:pPr algn="l" marL="398145" indent="-199072" lvl="1">
              <a:lnSpc>
                <a:spcPts val="2639"/>
              </a:lnSpc>
              <a:buFont typeface="Arial"/>
              <a:buChar char="•"/>
            </a:pPr>
            <a:r>
              <a:rPr lang="en-US" sz="2199">
                <a:solidFill>
                  <a:srgbClr val="000000"/>
                </a:solidFill>
                <a:latin typeface="Libre Franklin Bold"/>
              </a:rPr>
              <a:t>Image of the affected crop</a:t>
            </a:r>
            <a:r>
              <a:rPr lang="en-US" sz="2199">
                <a:solidFill>
                  <a:srgbClr val="000000"/>
                </a:solidFill>
                <a:latin typeface="Libre Franklin"/>
              </a:rPr>
              <a:t> along with a </a:t>
            </a:r>
            <a:r>
              <a:rPr lang="en-US" sz="2199">
                <a:solidFill>
                  <a:srgbClr val="000000"/>
                </a:solidFill>
                <a:latin typeface="Libre Franklin Bold"/>
              </a:rPr>
              <a:t>video of the farmer</a:t>
            </a:r>
            <a:r>
              <a:rPr lang="en-US" sz="2199">
                <a:solidFill>
                  <a:srgbClr val="000000"/>
                </a:solidFill>
                <a:latin typeface="Libre Franklin"/>
              </a:rPr>
              <a:t> is taken as input, its </a:t>
            </a:r>
            <a:r>
              <a:rPr lang="en-US" sz="2199">
                <a:solidFill>
                  <a:srgbClr val="000000"/>
                </a:solidFill>
                <a:latin typeface="Libre Franklin Bold"/>
              </a:rPr>
              <a:t>audio is extracted</a:t>
            </a:r>
            <a:r>
              <a:rPr lang="en-US" sz="2199">
                <a:solidFill>
                  <a:srgbClr val="000000"/>
                </a:solidFill>
                <a:latin typeface="Libre Franklin"/>
              </a:rPr>
              <a:t> while detecting the </a:t>
            </a:r>
            <a:r>
              <a:rPr lang="en-US" sz="2199">
                <a:solidFill>
                  <a:srgbClr val="0E0552"/>
                </a:solidFill>
                <a:latin typeface="Libre Franklin"/>
              </a:rPr>
              <a:t>regional language</a:t>
            </a:r>
            <a:r>
              <a:rPr lang="en-US" sz="2199">
                <a:solidFill>
                  <a:srgbClr val="000000"/>
                </a:solidFill>
                <a:latin typeface="Libre Franklin"/>
              </a:rPr>
              <a:t> used.</a:t>
            </a:r>
          </a:p>
          <a:p>
            <a:pPr algn="l" marL="398145" indent="-199072" lvl="1">
              <a:lnSpc>
                <a:spcPts val="2639"/>
              </a:lnSpc>
              <a:buFont typeface="Arial"/>
              <a:buChar char="•"/>
            </a:pPr>
            <a:r>
              <a:rPr lang="en-US" sz="2199">
                <a:solidFill>
                  <a:srgbClr val="000000"/>
                </a:solidFill>
                <a:latin typeface="Libre Franklin"/>
              </a:rPr>
              <a:t>Our </a:t>
            </a:r>
            <a:r>
              <a:rPr lang="en-US" sz="2199">
                <a:solidFill>
                  <a:srgbClr val="0E0552"/>
                </a:solidFill>
                <a:latin typeface="Libre Franklin Bold"/>
              </a:rPr>
              <a:t>speech recognition model</a:t>
            </a:r>
            <a:r>
              <a:rPr lang="en-US" sz="2199">
                <a:solidFill>
                  <a:srgbClr val="000000"/>
                </a:solidFill>
                <a:latin typeface="Libre Franklin"/>
              </a:rPr>
              <a:t> finetuned on common regional languages translates input speech and provides </a:t>
            </a:r>
            <a:r>
              <a:rPr lang="en-US" sz="2199">
                <a:solidFill>
                  <a:srgbClr val="0E0552"/>
                </a:solidFill>
                <a:latin typeface="Libre Franklin Bold"/>
              </a:rPr>
              <a:t>dynamic translation support</a:t>
            </a:r>
            <a:r>
              <a:rPr lang="en-US" sz="2199">
                <a:solidFill>
                  <a:srgbClr val="000000"/>
                </a:solidFill>
                <a:latin typeface="Libre Franklin"/>
              </a:rPr>
              <a:t>, then its converted to variable length keywords based on Language- agnostic BERT Sentence Encoder(</a:t>
            </a:r>
            <a:r>
              <a:rPr lang="en-US" sz="2199">
                <a:solidFill>
                  <a:srgbClr val="0E0552"/>
                </a:solidFill>
                <a:latin typeface="Libre Franklin Bold"/>
              </a:rPr>
              <a:t>LaBSE</a:t>
            </a:r>
            <a:r>
              <a:rPr lang="en-US" sz="2199">
                <a:solidFill>
                  <a:srgbClr val="000000"/>
                </a:solidFill>
                <a:latin typeface="Libre Franklin"/>
              </a:rPr>
              <a:t>).</a:t>
            </a:r>
          </a:p>
          <a:p>
            <a:pPr algn="l" marL="398145" indent="-199072" lvl="1">
              <a:lnSpc>
                <a:spcPts val="2639"/>
              </a:lnSpc>
              <a:buFont typeface="Arial"/>
              <a:buChar char="•"/>
            </a:pPr>
            <a:r>
              <a:rPr lang="en-US" sz="2199">
                <a:solidFill>
                  <a:srgbClr val="000000"/>
                </a:solidFill>
                <a:latin typeface="Libre Franklin Bold"/>
              </a:rPr>
              <a:t>Cross modalling of text tokens</a:t>
            </a:r>
            <a:r>
              <a:rPr lang="en-US" sz="2199">
                <a:solidFill>
                  <a:srgbClr val="000000"/>
                </a:solidFill>
                <a:latin typeface="Libre Franklin"/>
              </a:rPr>
              <a:t> alongwith the </a:t>
            </a:r>
            <a:r>
              <a:rPr lang="en-US" sz="2199">
                <a:solidFill>
                  <a:srgbClr val="000000"/>
                </a:solidFill>
                <a:latin typeface="Libre Franklin Bold"/>
              </a:rPr>
              <a:t>input image disease</a:t>
            </a:r>
            <a:r>
              <a:rPr lang="en-US" sz="2199">
                <a:solidFill>
                  <a:srgbClr val="000000"/>
                </a:solidFill>
                <a:latin typeface="Libre Franklin"/>
              </a:rPr>
              <a:t> is inputted to the classification model</a:t>
            </a:r>
          </a:p>
          <a:p>
            <a:pPr algn="l" marL="398145" indent="-199072" lvl="1">
              <a:lnSpc>
                <a:spcPts val="2639"/>
              </a:lnSpc>
              <a:buFont typeface="Arial"/>
              <a:buChar char="•"/>
            </a:pPr>
            <a:r>
              <a:rPr lang="en-US" sz="2199">
                <a:solidFill>
                  <a:srgbClr val="000000"/>
                </a:solidFill>
                <a:latin typeface="Libre Franklin"/>
              </a:rPr>
              <a:t>Attention-based context relevant searching of query is performed over the database and classification with </a:t>
            </a:r>
            <a:r>
              <a:rPr lang="en-US" sz="2199">
                <a:solidFill>
                  <a:srgbClr val="000000"/>
                </a:solidFill>
                <a:latin typeface="Libre Franklin Bold"/>
              </a:rPr>
              <a:t>CNN/DBN model</a:t>
            </a:r>
            <a:r>
              <a:rPr lang="en-US" sz="2199">
                <a:solidFill>
                  <a:srgbClr val="000000"/>
                </a:solidFill>
                <a:latin typeface="Libre Franklin"/>
              </a:rPr>
              <a:t> to identify the most correlated disease with </a:t>
            </a:r>
            <a:r>
              <a:rPr lang="en-US" sz="2199">
                <a:solidFill>
                  <a:srgbClr val="0E0552"/>
                </a:solidFill>
                <a:latin typeface="Libre Franklin Bold"/>
              </a:rPr>
              <a:t>97% accuracy</a:t>
            </a:r>
            <a:r>
              <a:rPr lang="en-US" sz="2199">
                <a:solidFill>
                  <a:srgbClr val="000000"/>
                </a:solidFill>
                <a:latin typeface="Libre Franklin"/>
              </a:rPr>
              <a:t>.</a:t>
            </a:r>
          </a:p>
          <a:p>
            <a:pPr algn="l" marL="398145" indent="-199072" lvl="1">
              <a:lnSpc>
                <a:spcPts val="2639"/>
              </a:lnSpc>
              <a:buFont typeface="Arial"/>
              <a:buChar char="•"/>
            </a:pPr>
            <a:r>
              <a:rPr lang="en-US" sz="2199">
                <a:solidFill>
                  <a:srgbClr val="000000"/>
                </a:solidFill>
                <a:latin typeface="Libre Franklin"/>
              </a:rPr>
              <a:t>After diagnosis of the disease, the farmer is given a</a:t>
            </a:r>
            <a:r>
              <a:rPr lang="en-US" sz="2199">
                <a:solidFill>
                  <a:srgbClr val="000000"/>
                </a:solidFill>
                <a:latin typeface="Libre Franklin Bold"/>
              </a:rPr>
              <a:t> prescription </a:t>
            </a:r>
            <a:r>
              <a:rPr lang="en-US" sz="2199">
                <a:solidFill>
                  <a:srgbClr val="000000"/>
                </a:solidFill>
                <a:latin typeface="Libre Franklin"/>
              </a:rPr>
              <a:t>with suggestions </a:t>
            </a:r>
            <a:r>
              <a:rPr lang="en-US" sz="2199">
                <a:solidFill>
                  <a:srgbClr val="000000"/>
                </a:solidFill>
                <a:latin typeface="Libre Franklin Bold"/>
              </a:rPr>
              <a:t>validated by the apt experts </a:t>
            </a:r>
          </a:p>
          <a:p>
            <a:pPr algn="l">
              <a:lnSpc>
                <a:spcPts val="2639"/>
              </a:lnSpc>
            </a:pPr>
          </a:p>
          <a:p>
            <a:pPr algn="l" marL="398145" indent="-199072" lvl="1">
              <a:lnSpc>
                <a:spcPts val="2639"/>
              </a:lnSpc>
            </a:pPr>
          </a:p>
        </p:txBody>
      </p:sp>
      <p:grpSp>
        <p:nvGrpSpPr>
          <p:cNvPr name="Group 17" id="17"/>
          <p:cNvGrpSpPr/>
          <p:nvPr/>
        </p:nvGrpSpPr>
        <p:grpSpPr>
          <a:xfrm rot="0">
            <a:off x="3589972" y="4522470"/>
            <a:ext cx="128588" cy="124777"/>
            <a:chOff x="0" y="0"/>
            <a:chExt cx="171450" cy="166370"/>
          </a:xfrm>
        </p:grpSpPr>
        <p:sp>
          <p:nvSpPr>
            <p:cNvPr name="Freeform 18" id="18"/>
            <p:cNvSpPr/>
            <p:nvPr/>
          </p:nvSpPr>
          <p:spPr>
            <a:xfrm flipH="false" flipV="false" rot="0">
              <a:off x="44450" y="43180"/>
              <a:ext cx="76200" cy="77470"/>
            </a:xfrm>
            <a:custGeom>
              <a:avLst/>
              <a:gdLst/>
              <a:ahLst/>
              <a:cxnLst/>
              <a:rect r="r" b="b" t="t" l="l"/>
              <a:pathLst>
                <a:path h="77470" w="76200">
                  <a:moveTo>
                    <a:pt x="76200" y="26670"/>
                  </a:moveTo>
                  <a:cubicBezTo>
                    <a:pt x="43180" y="77470"/>
                    <a:pt x="12700" y="68580"/>
                    <a:pt x="6350" y="57150"/>
                  </a:cubicBezTo>
                  <a:cubicBezTo>
                    <a:pt x="0" y="45720"/>
                    <a:pt x="6350" y="15240"/>
                    <a:pt x="16510" y="7620"/>
                  </a:cubicBezTo>
                  <a:cubicBezTo>
                    <a:pt x="26670" y="0"/>
                    <a:pt x="66040" y="10160"/>
                    <a:pt x="66040" y="10160"/>
                  </a:cubicBezTo>
                </a:path>
              </a:pathLst>
            </a:custGeom>
            <a:solidFill>
              <a:srgbClr val="000000">
                <a:alpha val="80000"/>
              </a:srgbClr>
            </a:solidFill>
            <a:ln cap="sq">
              <a:noFill/>
              <a:miter/>
            </a:ln>
          </p:spPr>
        </p:sp>
      </p:grpSp>
      <p:sp>
        <p:nvSpPr>
          <p:cNvPr name="Freeform 19" id="19"/>
          <p:cNvSpPr/>
          <p:nvPr/>
        </p:nvSpPr>
        <p:spPr>
          <a:xfrm flipH="false" flipV="false" rot="0">
            <a:off x="9025930" y="627497"/>
            <a:ext cx="2169483" cy="4019751"/>
          </a:xfrm>
          <a:custGeom>
            <a:avLst/>
            <a:gdLst/>
            <a:ahLst/>
            <a:cxnLst/>
            <a:rect r="r" b="b" t="t" l="l"/>
            <a:pathLst>
              <a:path h="4019751" w="2169483">
                <a:moveTo>
                  <a:pt x="0" y="0"/>
                </a:moveTo>
                <a:lnTo>
                  <a:pt x="2169484" y="0"/>
                </a:lnTo>
                <a:lnTo>
                  <a:pt x="2169484" y="4019750"/>
                </a:lnTo>
                <a:lnTo>
                  <a:pt x="0" y="4019750"/>
                </a:lnTo>
                <a:lnTo>
                  <a:pt x="0" y="0"/>
                </a:lnTo>
                <a:close/>
              </a:path>
            </a:pathLst>
          </a:custGeom>
          <a:blipFill>
            <a:blip r:embed="rId17"/>
            <a:stretch>
              <a:fillRect l="0" t="0" r="0" b="0"/>
            </a:stretch>
          </a:blipFill>
        </p:spPr>
      </p:sp>
      <p:sp>
        <p:nvSpPr>
          <p:cNvPr name="Freeform 20" id="20"/>
          <p:cNvSpPr/>
          <p:nvPr/>
        </p:nvSpPr>
        <p:spPr>
          <a:xfrm flipH="false" flipV="false" rot="0">
            <a:off x="10956086" y="0"/>
            <a:ext cx="3010212" cy="5058719"/>
          </a:xfrm>
          <a:custGeom>
            <a:avLst/>
            <a:gdLst/>
            <a:ahLst/>
            <a:cxnLst/>
            <a:rect r="r" b="b" t="t" l="l"/>
            <a:pathLst>
              <a:path h="5058719" w="3010212">
                <a:moveTo>
                  <a:pt x="0" y="0"/>
                </a:moveTo>
                <a:lnTo>
                  <a:pt x="3010211" y="0"/>
                </a:lnTo>
                <a:lnTo>
                  <a:pt x="3010211" y="5058719"/>
                </a:lnTo>
                <a:lnTo>
                  <a:pt x="0" y="5058719"/>
                </a:lnTo>
                <a:lnTo>
                  <a:pt x="0" y="0"/>
                </a:lnTo>
                <a:close/>
              </a:path>
            </a:pathLst>
          </a:custGeom>
          <a:blipFill>
            <a:blip r:embed="rId18"/>
            <a:stretch>
              <a:fillRect l="0" t="0" r="0" b="0"/>
            </a:stretch>
          </a:blipFill>
        </p:spPr>
      </p:sp>
      <p:sp>
        <p:nvSpPr>
          <p:cNvPr name="Freeform 21" id="21"/>
          <p:cNvSpPr/>
          <p:nvPr/>
        </p:nvSpPr>
        <p:spPr>
          <a:xfrm flipH="false" flipV="false" rot="0">
            <a:off x="7014582" y="4158931"/>
            <a:ext cx="1797926" cy="550615"/>
          </a:xfrm>
          <a:custGeom>
            <a:avLst/>
            <a:gdLst/>
            <a:ahLst/>
            <a:cxnLst/>
            <a:rect r="r" b="b" t="t" l="l"/>
            <a:pathLst>
              <a:path h="550615" w="1797926">
                <a:moveTo>
                  <a:pt x="0" y="0"/>
                </a:moveTo>
                <a:lnTo>
                  <a:pt x="1797926" y="0"/>
                </a:lnTo>
                <a:lnTo>
                  <a:pt x="1797926" y="550614"/>
                </a:lnTo>
                <a:lnTo>
                  <a:pt x="0" y="55061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7549629" y="5427967"/>
            <a:ext cx="756567" cy="756567"/>
          </a:xfrm>
          <a:custGeom>
            <a:avLst/>
            <a:gdLst/>
            <a:ahLst/>
            <a:cxnLst/>
            <a:rect r="r" b="b" t="t" l="l"/>
            <a:pathLst>
              <a:path h="756567" w="756567">
                <a:moveTo>
                  <a:pt x="0" y="0"/>
                </a:moveTo>
                <a:lnTo>
                  <a:pt x="756567" y="0"/>
                </a:lnTo>
                <a:lnTo>
                  <a:pt x="756567" y="756567"/>
                </a:lnTo>
                <a:lnTo>
                  <a:pt x="0" y="75656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3" id="23"/>
          <p:cNvSpPr/>
          <p:nvPr/>
        </p:nvSpPr>
        <p:spPr>
          <a:xfrm flipH="false" flipV="false" rot="0">
            <a:off x="6614117" y="7222401"/>
            <a:ext cx="2694554" cy="887421"/>
          </a:xfrm>
          <a:custGeom>
            <a:avLst/>
            <a:gdLst/>
            <a:ahLst/>
            <a:cxnLst/>
            <a:rect r="r" b="b" t="t" l="l"/>
            <a:pathLst>
              <a:path h="887421" w="2694554">
                <a:moveTo>
                  <a:pt x="0" y="0"/>
                </a:moveTo>
                <a:lnTo>
                  <a:pt x="2694555" y="0"/>
                </a:lnTo>
                <a:lnTo>
                  <a:pt x="2694555" y="887421"/>
                </a:lnTo>
                <a:lnTo>
                  <a:pt x="0" y="887421"/>
                </a:lnTo>
                <a:lnTo>
                  <a:pt x="0" y="0"/>
                </a:lnTo>
                <a:close/>
              </a:path>
            </a:pathLst>
          </a:custGeom>
          <a:blipFill>
            <a:blip r:embed="rId23"/>
            <a:stretch>
              <a:fillRect l="-11194" t="-51743" r="-9030" b="-52683"/>
            </a:stretch>
          </a:blipFill>
        </p:spPr>
      </p:sp>
      <p:sp>
        <p:nvSpPr>
          <p:cNvPr name="Freeform 24" id="24"/>
          <p:cNvSpPr/>
          <p:nvPr/>
        </p:nvSpPr>
        <p:spPr>
          <a:xfrm flipH="false" flipV="false" rot="0">
            <a:off x="13507218" y="41191"/>
            <a:ext cx="2621311" cy="4755100"/>
          </a:xfrm>
          <a:custGeom>
            <a:avLst/>
            <a:gdLst/>
            <a:ahLst/>
            <a:cxnLst/>
            <a:rect r="r" b="b" t="t" l="l"/>
            <a:pathLst>
              <a:path h="4755100" w="2621311">
                <a:moveTo>
                  <a:pt x="0" y="0"/>
                </a:moveTo>
                <a:lnTo>
                  <a:pt x="2621311" y="0"/>
                </a:lnTo>
                <a:lnTo>
                  <a:pt x="2621311" y="4755101"/>
                </a:lnTo>
                <a:lnTo>
                  <a:pt x="0" y="4755101"/>
                </a:lnTo>
                <a:lnTo>
                  <a:pt x="0" y="0"/>
                </a:lnTo>
                <a:close/>
              </a:path>
            </a:pathLst>
          </a:custGeom>
          <a:blipFill>
            <a:blip r:embed="rId24"/>
            <a:stretch>
              <a:fillRect l="0" t="0" r="0" b="0"/>
            </a:stretch>
          </a:blipFill>
        </p:spPr>
      </p:sp>
      <p:sp>
        <p:nvSpPr>
          <p:cNvPr name="Freeform 25" id="25"/>
          <p:cNvSpPr/>
          <p:nvPr/>
        </p:nvSpPr>
        <p:spPr>
          <a:xfrm flipH="false" flipV="false" rot="0">
            <a:off x="15814147" y="148022"/>
            <a:ext cx="2654467" cy="4556487"/>
          </a:xfrm>
          <a:custGeom>
            <a:avLst/>
            <a:gdLst/>
            <a:ahLst/>
            <a:cxnLst/>
            <a:rect r="r" b="b" t="t" l="l"/>
            <a:pathLst>
              <a:path h="4556487" w="2654467">
                <a:moveTo>
                  <a:pt x="0" y="0"/>
                </a:moveTo>
                <a:lnTo>
                  <a:pt x="2654468" y="0"/>
                </a:lnTo>
                <a:lnTo>
                  <a:pt x="2654468" y="4556487"/>
                </a:lnTo>
                <a:lnTo>
                  <a:pt x="0" y="4556487"/>
                </a:lnTo>
                <a:lnTo>
                  <a:pt x="0" y="0"/>
                </a:lnTo>
                <a:close/>
              </a:path>
            </a:pathLst>
          </a:custGeom>
          <a:blipFill>
            <a:blip r:embed="rId25"/>
            <a:stretch>
              <a:fillRect l="0" t="0" r="0" b="0"/>
            </a:stretch>
          </a:blipFill>
        </p:spPr>
      </p:sp>
      <p:grpSp>
        <p:nvGrpSpPr>
          <p:cNvPr name="Group 26" id="26"/>
          <p:cNvGrpSpPr/>
          <p:nvPr/>
        </p:nvGrpSpPr>
        <p:grpSpPr>
          <a:xfrm rot="0">
            <a:off x="14865100" y="7903022"/>
            <a:ext cx="348520" cy="34852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8F3B"/>
            </a:solidFill>
          </p:spPr>
        </p:sp>
        <p:sp>
          <p:nvSpPr>
            <p:cNvPr name="TextBox 28" id="28"/>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29" id="29"/>
          <p:cNvGrpSpPr/>
          <p:nvPr/>
        </p:nvGrpSpPr>
        <p:grpSpPr>
          <a:xfrm rot="0">
            <a:off x="14841742" y="6656346"/>
            <a:ext cx="394033" cy="39403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65F"/>
            </a:solidFill>
          </p:spPr>
        </p:sp>
        <p:sp>
          <p:nvSpPr>
            <p:cNvPr name="TextBox 31" id="31"/>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32" id="32"/>
          <p:cNvGrpSpPr/>
          <p:nvPr/>
        </p:nvGrpSpPr>
        <p:grpSpPr>
          <a:xfrm rot="0">
            <a:off x="14085026" y="7529076"/>
            <a:ext cx="351110" cy="3511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34" id="34"/>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35" id="35"/>
          <p:cNvGrpSpPr/>
          <p:nvPr/>
        </p:nvGrpSpPr>
        <p:grpSpPr>
          <a:xfrm rot="0">
            <a:off x="14071971" y="6961959"/>
            <a:ext cx="364165" cy="36416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CDFF"/>
            </a:solidFill>
          </p:spPr>
        </p:sp>
        <p:sp>
          <p:nvSpPr>
            <p:cNvPr name="TextBox 37" id="37"/>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38" id="38"/>
          <p:cNvGrpSpPr/>
          <p:nvPr/>
        </p:nvGrpSpPr>
        <p:grpSpPr>
          <a:xfrm rot="0">
            <a:off x="14825312" y="7252317"/>
            <a:ext cx="388308" cy="388308"/>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0966"/>
            </a:solidFill>
          </p:spPr>
        </p:sp>
        <p:sp>
          <p:nvSpPr>
            <p:cNvPr name="TextBox 40" id="40"/>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41" id="41"/>
          <p:cNvGrpSpPr/>
          <p:nvPr/>
        </p:nvGrpSpPr>
        <p:grpSpPr>
          <a:xfrm rot="0">
            <a:off x="15571770" y="6936036"/>
            <a:ext cx="416011" cy="41601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9A7C"/>
            </a:solidFill>
          </p:spPr>
        </p:sp>
        <p:sp>
          <p:nvSpPr>
            <p:cNvPr name="TextBox 43" id="43"/>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grpSp>
        <p:nvGrpSpPr>
          <p:cNvPr name="Group 44" id="44"/>
          <p:cNvGrpSpPr/>
          <p:nvPr/>
        </p:nvGrpSpPr>
        <p:grpSpPr>
          <a:xfrm rot="0">
            <a:off x="15623195" y="7567541"/>
            <a:ext cx="368618" cy="368618"/>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65F"/>
            </a:solidFill>
          </p:spPr>
        </p:sp>
        <p:sp>
          <p:nvSpPr>
            <p:cNvPr name="TextBox 46" id="46"/>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sp>
        <p:nvSpPr>
          <p:cNvPr name="AutoShape 47" id="47"/>
          <p:cNvSpPr/>
          <p:nvPr/>
        </p:nvSpPr>
        <p:spPr>
          <a:xfrm flipH="true">
            <a:off x="14424845" y="6921817"/>
            <a:ext cx="429116" cy="158958"/>
          </a:xfrm>
          <a:prstGeom prst="line">
            <a:avLst/>
          </a:prstGeom>
          <a:ln cap="flat" w="38100">
            <a:solidFill>
              <a:srgbClr val="000000"/>
            </a:solidFill>
            <a:prstDash val="solid"/>
            <a:headEnd type="none" len="sm" w="sm"/>
            <a:tailEnd type="none" len="sm" w="sm"/>
          </a:ln>
        </p:spPr>
      </p:sp>
      <p:sp>
        <p:nvSpPr>
          <p:cNvPr name="AutoShape 48" id="48"/>
          <p:cNvSpPr/>
          <p:nvPr/>
        </p:nvSpPr>
        <p:spPr>
          <a:xfrm>
            <a:off x="14423442" y="7210970"/>
            <a:ext cx="415406" cy="164135"/>
          </a:xfrm>
          <a:prstGeom prst="line">
            <a:avLst/>
          </a:prstGeom>
          <a:ln cap="flat" w="38100">
            <a:solidFill>
              <a:srgbClr val="000000"/>
            </a:solidFill>
            <a:prstDash val="solid"/>
            <a:headEnd type="none" len="sm" w="sm"/>
            <a:tailEnd type="none" len="sm" w="sm"/>
          </a:ln>
        </p:spPr>
      </p:sp>
      <p:sp>
        <p:nvSpPr>
          <p:cNvPr name="AutoShape 49" id="49"/>
          <p:cNvSpPr/>
          <p:nvPr/>
        </p:nvSpPr>
        <p:spPr>
          <a:xfrm>
            <a:off x="14371292" y="7283365"/>
            <a:ext cx="555867" cy="660580"/>
          </a:xfrm>
          <a:prstGeom prst="line">
            <a:avLst/>
          </a:prstGeom>
          <a:ln cap="flat" w="38100">
            <a:solidFill>
              <a:srgbClr val="000000"/>
            </a:solidFill>
            <a:prstDash val="solid"/>
            <a:headEnd type="none" len="sm" w="sm"/>
            <a:tailEnd type="none" len="sm" w="sm"/>
          </a:ln>
        </p:spPr>
      </p:sp>
      <p:sp>
        <p:nvSpPr>
          <p:cNvPr name="AutoShape 50" id="50"/>
          <p:cNvSpPr/>
          <p:nvPr/>
        </p:nvSpPr>
        <p:spPr>
          <a:xfrm flipV="true">
            <a:off x="14379031" y="6998777"/>
            <a:ext cx="526798" cy="576279"/>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14426828" y="7509017"/>
            <a:ext cx="408779" cy="139060"/>
          </a:xfrm>
          <a:prstGeom prst="line">
            <a:avLst/>
          </a:prstGeom>
          <a:ln cap="flat" w="38100">
            <a:solidFill>
              <a:srgbClr val="000000"/>
            </a:solidFill>
            <a:prstDash val="solid"/>
            <a:headEnd type="none" len="sm" w="sm"/>
            <a:tailEnd type="none" len="sm" w="sm"/>
          </a:ln>
        </p:spPr>
      </p:sp>
      <p:sp>
        <p:nvSpPr>
          <p:cNvPr name="AutoShape 52" id="52"/>
          <p:cNvSpPr/>
          <p:nvPr/>
        </p:nvSpPr>
        <p:spPr>
          <a:xfrm>
            <a:off x="14418977" y="7780425"/>
            <a:ext cx="463155" cy="221623"/>
          </a:xfrm>
          <a:prstGeom prst="line">
            <a:avLst/>
          </a:prstGeom>
          <a:ln cap="flat" w="38100">
            <a:solidFill>
              <a:srgbClr val="000000"/>
            </a:solidFill>
            <a:prstDash val="solid"/>
            <a:headEnd type="none" len="sm" w="sm"/>
            <a:tailEnd type="none" len="sm" w="sm"/>
          </a:ln>
        </p:spPr>
      </p:sp>
      <p:sp>
        <p:nvSpPr>
          <p:cNvPr name="AutoShape 53" id="53"/>
          <p:cNvSpPr/>
          <p:nvPr/>
        </p:nvSpPr>
        <p:spPr>
          <a:xfrm flipH="true" flipV="true">
            <a:off x="15222217" y="6925328"/>
            <a:ext cx="363866" cy="142734"/>
          </a:xfrm>
          <a:prstGeom prst="line">
            <a:avLst/>
          </a:prstGeom>
          <a:ln cap="flat" w="38100">
            <a:solidFill>
              <a:srgbClr val="000000"/>
            </a:solidFill>
            <a:prstDash val="solid"/>
            <a:headEnd type="none" len="sm" w="sm"/>
            <a:tailEnd type="none" len="sm" w="sm"/>
          </a:ln>
        </p:spPr>
      </p:sp>
      <p:sp>
        <p:nvSpPr>
          <p:cNvPr name="AutoShape 54" id="54"/>
          <p:cNvSpPr/>
          <p:nvPr/>
        </p:nvSpPr>
        <p:spPr>
          <a:xfrm>
            <a:off x="15166844" y="7003065"/>
            <a:ext cx="520836" cy="608738"/>
          </a:xfrm>
          <a:prstGeom prst="line">
            <a:avLst/>
          </a:prstGeom>
          <a:ln cap="flat" w="38100">
            <a:solidFill>
              <a:srgbClr val="000000"/>
            </a:solidFill>
            <a:prstDash val="solid"/>
            <a:headEnd type="none" len="sm" w="sm"/>
            <a:tailEnd type="none" len="sm" w="sm"/>
          </a:ln>
        </p:spPr>
      </p:sp>
      <p:sp>
        <p:nvSpPr>
          <p:cNvPr name="AutoShape 55" id="55"/>
          <p:cNvSpPr/>
          <p:nvPr/>
        </p:nvSpPr>
        <p:spPr>
          <a:xfrm flipH="true" flipV="true">
            <a:off x="15200551" y="7516644"/>
            <a:ext cx="435051" cy="168590"/>
          </a:xfrm>
          <a:prstGeom prst="line">
            <a:avLst/>
          </a:prstGeom>
          <a:ln cap="flat" w="38100">
            <a:solidFill>
              <a:srgbClr val="000000"/>
            </a:solidFill>
            <a:prstDash val="solid"/>
            <a:headEnd type="none" len="sm" w="sm"/>
            <a:tailEnd type="none" len="sm" w="sm"/>
          </a:ln>
        </p:spPr>
      </p:sp>
      <p:sp>
        <p:nvSpPr>
          <p:cNvPr name="AutoShape 56" id="56"/>
          <p:cNvSpPr/>
          <p:nvPr/>
        </p:nvSpPr>
        <p:spPr>
          <a:xfrm flipV="true">
            <a:off x="15199855" y="7823767"/>
            <a:ext cx="437898" cy="185520"/>
          </a:xfrm>
          <a:prstGeom prst="line">
            <a:avLst/>
          </a:prstGeom>
          <a:ln cap="flat" w="38100">
            <a:solidFill>
              <a:srgbClr val="000000"/>
            </a:solidFill>
            <a:prstDash val="solid"/>
            <a:headEnd type="none" len="sm" w="sm"/>
            <a:tailEnd type="none" len="sm" w="sm"/>
          </a:ln>
        </p:spPr>
      </p:sp>
      <p:sp>
        <p:nvSpPr>
          <p:cNvPr name="AutoShape 57" id="57"/>
          <p:cNvSpPr/>
          <p:nvPr/>
        </p:nvSpPr>
        <p:spPr>
          <a:xfrm flipH="true">
            <a:off x="15199920" y="7220942"/>
            <a:ext cx="386528" cy="153750"/>
          </a:xfrm>
          <a:prstGeom prst="line">
            <a:avLst/>
          </a:prstGeom>
          <a:ln cap="flat" w="38100">
            <a:solidFill>
              <a:srgbClr val="000000"/>
            </a:solidFill>
            <a:prstDash val="solid"/>
            <a:headEnd type="none" len="sm" w="sm"/>
            <a:tailEnd type="none" len="sm" w="sm"/>
          </a:ln>
        </p:spPr>
      </p:sp>
      <p:sp>
        <p:nvSpPr>
          <p:cNvPr name="AutoShape 58" id="58"/>
          <p:cNvSpPr/>
          <p:nvPr/>
        </p:nvSpPr>
        <p:spPr>
          <a:xfrm flipV="true">
            <a:off x="15147672" y="7306998"/>
            <a:ext cx="502817" cy="633765"/>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9965858" y="6890932"/>
            <a:ext cx="458326" cy="458326"/>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65F"/>
            </a:solidFill>
          </p:spPr>
        </p:sp>
        <p:sp>
          <p:nvSpPr>
            <p:cNvPr name="TextBox 61" id="61"/>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sp>
        <p:nvSpPr>
          <p:cNvPr name="TextBox 62" id="62"/>
          <p:cNvSpPr txBox="true"/>
          <p:nvPr/>
        </p:nvSpPr>
        <p:spPr>
          <a:xfrm rot="0">
            <a:off x="9758538" y="6203584"/>
            <a:ext cx="872966"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Image</a:t>
            </a:r>
          </a:p>
        </p:txBody>
      </p:sp>
      <p:sp>
        <p:nvSpPr>
          <p:cNvPr name="AutoShape 63" id="63"/>
          <p:cNvSpPr/>
          <p:nvPr/>
        </p:nvSpPr>
        <p:spPr>
          <a:xfrm>
            <a:off x="10195022" y="6502398"/>
            <a:ext cx="0" cy="388534"/>
          </a:xfrm>
          <a:prstGeom prst="line">
            <a:avLst/>
          </a:prstGeom>
          <a:ln cap="flat" w="38100">
            <a:solidFill>
              <a:srgbClr val="000000"/>
            </a:solidFill>
            <a:prstDash val="solid"/>
            <a:headEnd type="none" len="sm" w="sm"/>
            <a:tailEnd type="arrow" len="sm" w="med"/>
          </a:ln>
        </p:spPr>
      </p:sp>
      <p:sp>
        <p:nvSpPr>
          <p:cNvPr name="AutoShape 64" id="64"/>
          <p:cNvSpPr/>
          <p:nvPr/>
        </p:nvSpPr>
        <p:spPr>
          <a:xfrm flipV="true">
            <a:off x="9308672" y="7240307"/>
            <a:ext cx="691210" cy="425805"/>
          </a:xfrm>
          <a:prstGeom prst="line">
            <a:avLst/>
          </a:prstGeom>
          <a:ln cap="flat" w="38100">
            <a:solidFill>
              <a:srgbClr val="000000"/>
            </a:solidFill>
            <a:prstDash val="solid"/>
            <a:headEnd type="none" len="sm" w="sm"/>
            <a:tailEnd type="arrow" len="sm" w="med"/>
          </a:ln>
        </p:spPr>
      </p:sp>
      <p:sp>
        <p:nvSpPr>
          <p:cNvPr name="AutoShape 65" id="65"/>
          <p:cNvSpPr/>
          <p:nvPr/>
        </p:nvSpPr>
        <p:spPr>
          <a:xfrm>
            <a:off x="10424181" y="7121447"/>
            <a:ext cx="3647794" cy="21520"/>
          </a:xfrm>
          <a:prstGeom prst="line">
            <a:avLst/>
          </a:prstGeom>
          <a:ln cap="flat" w="38100">
            <a:solidFill>
              <a:srgbClr val="000000"/>
            </a:solidFill>
            <a:prstDash val="solid"/>
            <a:headEnd type="none" len="sm" w="sm"/>
            <a:tailEnd type="arrow" len="sm" w="med"/>
          </a:ln>
        </p:spPr>
      </p:sp>
      <p:sp>
        <p:nvSpPr>
          <p:cNvPr name="Freeform 66" id="66"/>
          <p:cNvSpPr/>
          <p:nvPr/>
        </p:nvSpPr>
        <p:spPr>
          <a:xfrm flipH="false" flipV="false" rot="0">
            <a:off x="16640368" y="5278550"/>
            <a:ext cx="1002025" cy="1223848"/>
          </a:xfrm>
          <a:custGeom>
            <a:avLst/>
            <a:gdLst/>
            <a:ahLst/>
            <a:cxnLst/>
            <a:rect r="r" b="b" t="t" l="l"/>
            <a:pathLst>
              <a:path h="1223848" w="1002025">
                <a:moveTo>
                  <a:pt x="0" y="0"/>
                </a:moveTo>
                <a:lnTo>
                  <a:pt x="1002026" y="0"/>
                </a:lnTo>
                <a:lnTo>
                  <a:pt x="1002026" y="1223848"/>
                </a:lnTo>
                <a:lnTo>
                  <a:pt x="0" y="122384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67" id="67"/>
          <p:cNvSpPr txBox="true"/>
          <p:nvPr/>
        </p:nvSpPr>
        <p:spPr>
          <a:xfrm rot="0">
            <a:off x="14537472" y="6027654"/>
            <a:ext cx="1034298" cy="228641"/>
          </a:xfrm>
          <a:prstGeom prst="rect">
            <a:avLst/>
          </a:prstGeom>
        </p:spPr>
        <p:txBody>
          <a:bodyPr anchor="t" rtlCol="false" tIns="0" lIns="0" bIns="0" rIns="0">
            <a:spAutoFit/>
          </a:bodyPr>
          <a:lstStyle/>
          <a:p>
            <a:pPr algn="ctr">
              <a:lnSpc>
                <a:spcPts val="1773"/>
              </a:lnSpc>
              <a:spcBef>
                <a:spcPct val="0"/>
              </a:spcBef>
            </a:pPr>
            <a:r>
              <a:rPr lang="en-US" sz="1642">
                <a:solidFill>
                  <a:srgbClr val="000000"/>
                </a:solidFill>
                <a:latin typeface="League Spartan"/>
              </a:rPr>
              <a:t>Database</a:t>
            </a:r>
          </a:p>
        </p:txBody>
      </p:sp>
      <p:sp>
        <p:nvSpPr>
          <p:cNvPr name="AutoShape 68" id="68"/>
          <p:cNvSpPr/>
          <p:nvPr/>
        </p:nvSpPr>
        <p:spPr>
          <a:xfrm flipH="true">
            <a:off x="15043092" y="6256296"/>
            <a:ext cx="8803" cy="400097"/>
          </a:xfrm>
          <a:prstGeom prst="line">
            <a:avLst/>
          </a:prstGeom>
          <a:ln cap="flat" w="38100">
            <a:solidFill>
              <a:srgbClr val="000000"/>
            </a:solidFill>
            <a:prstDash val="solid"/>
            <a:headEnd type="none" len="sm" w="sm"/>
            <a:tailEnd type="arrow" len="sm" w="med"/>
          </a:ln>
        </p:spPr>
      </p:sp>
      <p:sp>
        <p:nvSpPr>
          <p:cNvPr name="AutoShape 69" id="69"/>
          <p:cNvSpPr/>
          <p:nvPr/>
        </p:nvSpPr>
        <p:spPr>
          <a:xfrm flipH="true">
            <a:off x="10986896" y="5549101"/>
            <a:ext cx="1323956" cy="0"/>
          </a:xfrm>
          <a:prstGeom prst="line">
            <a:avLst/>
          </a:prstGeom>
          <a:ln cap="flat" w="38100">
            <a:solidFill>
              <a:srgbClr val="000000"/>
            </a:solidFill>
            <a:prstDash val="solid"/>
            <a:headEnd type="none" len="sm" w="sm"/>
            <a:tailEnd type="arrow" len="sm" w="med"/>
          </a:ln>
        </p:spPr>
      </p:sp>
      <p:grpSp>
        <p:nvGrpSpPr>
          <p:cNvPr name="Group 70" id="70"/>
          <p:cNvGrpSpPr/>
          <p:nvPr/>
        </p:nvGrpSpPr>
        <p:grpSpPr>
          <a:xfrm rot="0">
            <a:off x="12310852" y="5379712"/>
            <a:ext cx="338778" cy="338778"/>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65F"/>
            </a:solidFill>
          </p:spPr>
        </p:sp>
        <p:sp>
          <p:nvSpPr>
            <p:cNvPr name="TextBox 72" id="72"/>
            <p:cNvSpPr txBox="true"/>
            <p:nvPr/>
          </p:nvSpPr>
          <p:spPr>
            <a:xfrm>
              <a:off x="76200" y="95250"/>
              <a:ext cx="660400" cy="641350"/>
            </a:xfrm>
            <a:prstGeom prst="rect">
              <a:avLst/>
            </a:prstGeom>
          </p:spPr>
          <p:txBody>
            <a:bodyPr anchor="ctr" rtlCol="false" tIns="50800" lIns="50800" bIns="50800" rIns="50800"/>
            <a:lstStyle/>
            <a:p>
              <a:pPr algn="ctr">
                <a:lnSpc>
                  <a:spcPts val="2275"/>
                </a:lnSpc>
              </a:pPr>
            </a:p>
          </p:txBody>
        </p:sp>
      </p:grpSp>
      <p:sp>
        <p:nvSpPr>
          <p:cNvPr name="AutoShape 73" id="73"/>
          <p:cNvSpPr/>
          <p:nvPr/>
        </p:nvSpPr>
        <p:spPr>
          <a:xfrm>
            <a:off x="12461191" y="5058719"/>
            <a:ext cx="12474" cy="321118"/>
          </a:xfrm>
          <a:prstGeom prst="line">
            <a:avLst/>
          </a:prstGeom>
          <a:ln cap="flat" w="38100">
            <a:solidFill>
              <a:srgbClr val="000000"/>
            </a:solidFill>
            <a:prstDash val="solid"/>
            <a:headEnd type="none" len="sm" w="sm"/>
            <a:tailEnd type="arrow" len="sm" w="med"/>
          </a:ln>
        </p:spPr>
      </p:sp>
      <p:sp>
        <p:nvSpPr>
          <p:cNvPr name="AutoShape 74" id="74"/>
          <p:cNvSpPr/>
          <p:nvPr/>
        </p:nvSpPr>
        <p:spPr>
          <a:xfrm flipH="true" flipV="true">
            <a:off x="17141381" y="4704509"/>
            <a:ext cx="0" cy="574041"/>
          </a:xfrm>
          <a:prstGeom prst="line">
            <a:avLst/>
          </a:prstGeom>
          <a:ln cap="flat" w="38100">
            <a:solidFill>
              <a:srgbClr val="000000"/>
            </a:solidFill>
            <a:prstDash val="solid"/>
            <a:headEnd type="none" len="sm" w="sm"/>
            <a:tailEnd type="triangle" len="med" w="lg"/>
          </a:ln>
        </p:spPr>
      </p:sp>
      <p:sp>
        <p:nvSpPr>
          <p:cNvPr name="Freeform 75" id="75"/>
          <p:cNvSpPr/>
          <p:nvPr/>
        </p:nvSpPr>
        <p:spPr>
          <a:xfrm flipH="false" flipV="false" rot="0">
            <a:off x="11621314" y="9620519"/>
            <a:ext cx="1445212" cy="405614"/>
          </a:xfrm>
          <a:custGeom>
            <a:avLst/>
            <a:gdLst/>
            <a:ahLst/>
            <a:cxnLst/>
            <a:rect r="r" b="b" t="t" l="l"/>
            <a:pathLst>
              <a:path h="405614" w="1445212">
                <a:moveTo>
                  <a:pt x="0" y="0"/>
                </a:moveTo>
                <a:lnTo>
                  <a:pt x="1445212" y="0"/>
                </a:lnTo>
                <a:lnTo>
                  <a:pt x="1445212" y="405613"/>
                </a:lnTo>
                <a:lnTo>
                  <a:pt x="0" y="405613"/>
                </a:lnTo>
                <a:lnTo>
                  <a:pt x="0" y="0"/>
                </a:lnTo>
                <a:close/>
              </a:path>
            </a:pathLst>
          </a:custGeom>
          <a:blipFill>
            <a:blip r:embed="rId28"/>
            <a:stretch>
              <a:fillRect l="0" t="0" r="0" b="0"/>
            </a:stretch>
          </a:blipFill>
        </p:spPr>
      </p:sp>
      <p:sp>
        <p:nvSpPr>
          <p:cNvPr name="TextBox 76" id="76"/>
          <p:cNvSpPr txBox="true"/>
          <p:nvPr/>
        </p:nvSpPr>
        <p:spPr>
          <a:xfrm rot="0">
            <a:off x="123215" y="88816"/>
            <a:ext cx="8054991" cy="754782"/>
          </a:xfrm>
          <a:prstGeom prst="rect">
            <a:avLst/>
          </a:prstGeom>
        </p:spPr>
        <p:txBody>
          <a:bodyPr anchor="t" rtlCol="false" tIns="0" lIns="0" bIns="0" rIns="0">
            <a:spAutoFit/>
          </a:bodyPr>
          <a:lstStyle/>
          <a:p>
            <a:pPr algn="l">
              <a:lnSpc>
                <a:spcPts val="5744"/>
              </a:lnSpc>
            </a:pPr>
            <a:r>
              <a:rPr lang="en-US" sz="5318">
                <a:solidFill>
                  <a:srgbClr val="0E0552"/>
                </a:solidFill>
                <a:latin typeface="Trebuchet MS Bold"/>
              </a:rPr>
              <a:t>IDEA/APPROACH </a:t>
            </a:r>
          </a:p>
        </p:txBody>
      </p:sp>
      <p:sp>
        <p:nvSpPr>
          <p:cNvPr name="TextBox 77" id="77"/>
          <p:cNvSpPr txBox="true"/>
          <p:nvPr/>
        </p:nvSpPr>
        <p:spPr>
          <a:xfrm rot="0">
            <a:off x="10465051" y="8827253"/>
            <a:ext cx="3956288" cy="299802"/>
          </a:xfrm>
          <a:prstGeom prst="rect">
            <a:avLst/>
          </a:prstGeom>
        </p:spPr>
        <p:txBody>
          <a:bodyPr anchor="t" rtlCol="false" tIns="0" lIns="0" bIns="0" rIns="0">
            <a:spAutoFit/>
          </a:bodyPr>
          <a:lstStyle/>
          <a:p>
            <a:pPr algn="ctr">
              <a:lnSpc>
                <a:spcPts val="2275"/>
              </a:lnSpc>
              <a:spcBef>
                <a:spcPct val="0"/>
              </a:spcBef>
            </a:pPr>
            <a:r>
              <a:rPr lang="en-US" sz="2107">
                <a:solidFill>
                  <a:srgbClr val="650966"/>
                </a:solidFill>
                <a:latin typeface="League Spartan"/>
              </a:rPr>
              <a:t>Technologies Used</a:t>
            </a:r>
          </a:p>
        </p:txBody>
      </p:sp>
      <p:sp>
        <p:nvSpPr>
          <p:cNvPr name="TextBox 78" id="78"/>
          <p:cNvSpPr txBox="true"/>
          <p:nvPr/>
        </p:nvSpPr>
        <p:spPr>
          <a:xfrm rot="0">
            <a:off x="6750193" y="1343743"/>
            <a:ext cx="1694142" cy="948703"/>
          </a:xfrm>
          <a:prstGeom prst="rect">
            <a:avLst/>
          </a:prstGeom>
        </p:spPr>
        <p:txBody>
          <a:bodyPr anchor="t" rtlCol="false" tIns="0" lIns="0" bIns="0" rIns="0">
            <a:spAutoFit/>
          </a:bodyPr>
          <a:lstStyle/>
          <a:p>
            <a:pPr algn="ctr">
              <a:lnSpc>
                <a:spcPts val="3841"/>
              </a:lnSpc>
            </a:pPr>
            <a:r>
              <a:rPr lang="en-US" sz="2743">
                <a:solidFill>
                  <a:srgbClr val="4495A2"/>
                </a:solidFill>
                <a:latin typeface="Canva Sans Bold"/>
              </a:rPr>
              <a:t>CROP</a:t>
            </a:r>
          </a:p>
          <a:p>
            <a:pPr algn="ctr">
              <a:lnSpc>
                <a:spcPts val="3841"/>
              </a:lnSpc>
              <a:spcBef>
                <a:spcPct val="0"/>
              </a:spcBef>
            </a:pPr>
            <a:r>
              <a:rPr lang="en-US" sz="2743">
                <a:solidFill>
                  <a:srgbClr val="4495A2"/>
                </a:solidFill>
                <a:latin typeface="Canva Sans Bold"/>
              </a:rPr>
              <a:t>CRISIS!!!</a:t>
            </a:r>
          </a:p>
        </p:txBody>
      </p:sp>
      <p:sp>
        <p:nvSpPr>
          <p:cNvPr name="TextBox 79" id="79"/>
          <p:cNvSpPr txBox="true"/>
          <p:nvPr/>
        </p:nvSpPr>
        <p:spPr>
          <a:xfrm rot="0">
            <a:off x="16371921" y="8409593"/>
            <a:ext cx="1648966"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Disease</a:t>
            </a:r>
          </a:p>
        </p:txBody>
      </p:sp>
      <p:sp>
        <p:nvSpPr>
          <p:cNvPr name="TextBox 80" id="80"/>
          <p:cNvSpPr txBox="true"/>
          <p:nvPr/>
        </p:nvSpPr>
        <p:spPr>
          <a:xfrm rot="0">
            <a:off x="6487781" y="8205072"/>
            <a:ext cx="3002792"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Text-------Embedding</a:t>
            </a:r>
          </a:p>
        </p:txBody>
      </p:sp>
      <p:sp>
        <p:nvSpPr>
          <p:cNvPr name="TextBox 81" id="81"/>
          <p:cNvSpPr txBox="true"/>
          <p:nvPr/>
        </p:nvSpPr>
        <p:spPr>
          <a:xfrm rot="0">
            <a:off x="7514945" y="4759905"/>
            <a:ext cx="825937"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Audio</a:t>
            </a:r>
          </a:p>
        </p:txBody>
      </p:sp>
      <p:sp>
        <p:nvSpPr>
          <p:cNvPr name="TextBox 82" id="82"/>
          <p:cNvSpPr txBox="true"/>
          <p:nvPr/>
        </p:nvSpPr>
        <p:spPr>
          <a:xfrm rot="0">
            <a:off x="10960679" y="7318458"/>
            <a:ext cx="2835067" cy="584564"/>
          </a:xfrm>
          <a:prstGeom prst="rect">
            <a:avLst/>
          </a:prstGeom>
        </p:spPr>
        <p:txBody>
          <a:bodyPr anchor="t" rtlCol="false" tIns="0" lIns="0" bIns="0" rIns="0">
            <a:spAutoFit/>
          </a:bodyPr>
          <a:lstStyle/>
          <a:p>
            <a:pPr algn="ctr">
              <a:lnSpc>
                <a:spcPts val="2275"/>
              </a:lnSpc>
            </a:pPr>
            <a:r>
              <a:rPr lang="en-US" sz="2107">
                <a:solidFill>
                  <a:srgbClr val="000000"/>
                </a:solidFill>
                <a:latin typeface="League Spartan"/>
              </a:rPr>
              <a:t>Cross-Conditioning</a:t>
            </a:r>
          </a:p>
          <a:p>
            <a:pPr algn="ctr">
              <a:lnSpc>
                <a:spcPts val="2275"/>
              </a:lnSpc>
              <a:spcBef>
                <a:spcPct val="0"/>
              </a:spcBef>
            </a:pPr>
            <a:r>
              <a:rPr lang="en-US" sz="2107">
                <a:solidFill>
                  <a:srgbClr val="000000"/>
                </a:solidFill>
                <a:latin typeface="League Spartan"/>
              </a:rPr>
              <a:t> (IMG/TXT)</a:t>
            </a:r>
          </a:p>
        </p:txBody>
      </p:sp>
      <p:sp>
        <p:nvSpPr>
          <p:cNvPr name="TextBox 83" id="83"/>
          <p:cNvSpPr txBox="true"/>
          <p:nvPr/>
        </p:nvSpPr>
        <p:spPr>
          <a:xfrm rot="0">
            <a:off x="14636198" y="8365843"/>
            <a:ext cx="853797"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Model</a:t>
            </a:r>
          </a:p>
        </p:txBody>
      </p:sp>
      <p:sp>
        <p:nvSpPr>
          <p:cNvPr name="TextBox 84" id="84"/>
          <p:cNvSpPr txBox="true"/>
          <p:nvPr/>
        </p:nvSpPr>
        <p:spPr>
          <a:xfrm rot="0">
            <a:off x="7014582" y="6180075"/>
            <a:ext cx="1893625" cy="298814"/>
          </a:xfrm>
          <a:prstGeom prst="rect">
            <a:avLst/>
          </a:prstGeom>
        </p:spPr>
        <p:txBody>
          <a:bodyPr anchor="t" rtlCol="false" tIns="0" lIns="0" bIns="0" rIns="0">
            <a:spAutoFit/>
          </a:bodyPr>
          <a:lstStyle/>
          <a:p>
            <a:pPr algn="ctr">
              <a:lnSpc>
                <a:spcPts val="2275"/>
              </a:lnSpc>
              <a:spcBef>
                <a:spcPct val="0"/>
              </a:spcBef>
            </a:pPr>
            <a:r>
              <a:rPr lang="en-US" sz="2107">
                <a:solidFill>
                  <a:srgbClr val="000000"/>
                </a:solidFill>
                <a:latin typeface="League Spartan"/>
              </a:rPr>
              <a:t>Transformers</a:t>
            </a:r>
          </a:p>
        </p:txBody>
      </p:sp>
      <p:sp>
        <p:nvSpPr>
          <p:cNvPr name="AutoShape 85" id="85"/>
          <p:cNvSpPr/>
          <p:nvPr/>
        </p:nvSpPr>
        <p:spPr>
          <a:xfrm flipH="true">
            <a:off x="7927913" y="5058719"/>
            <a:ext cx="0" cy="369248"/>
          </a:xfrm>
          <a:prstGeom prst="line">
            <a:avLst/>
          </a:prstGeom>
          <a:ln cap="flat" w="38100">
            <a:solidFill>
              <a:srgbClr val="000000"/>
            </a:solidFill>
            <a:prstDash val="solid"/>
            <a:headEnd type="none" len="sm" w="sm"/>
            <a:tailEnd type="arrow" len="sm" w="med"/>
          </a:ln>
        </p:spPr>
      </p:sp>
      <p:sp>
        <p:nvSpPr>
          <p:cNvPr name="AutoShape 86" id="86"/>
          <p:cNvSpPr/>
          <p:nvPr/>
        </p:nvSpPr>
        <p:spPr>
          <a:xfrm>
            <a:off x="7961394" y="6478889"/>
            <a:ext cx="0" cy="743512"/>
          </a:xfrm>
          <a:prstGeom prst="line">
            <a:avLst/>
          </a:prstGeom>
          <a:ln cap="flat" w="38100">
            <a:solidFill>
              <a:srgbClr val="000000"/>
            </a:solidFill>
            <a:prstDash val="solid"/>
            <a:headEnd type="none" len="sm" w="sm"/>
            <a:tailEnd type="arrow" len="sm" w="med"/>
          </a:ln>
        </p:spPr>
      </p:sp>
      <p:sp>
        <p:nvSpPr>
          <p:cNvPr name="AutoShape 87" id="87"/>
          <p:cNvSpPr/>
          <p:nvPr/>
        </p:nvSpPr>
        <p:spPr>
          <a:xfrm flipV="true">
            <a:off x="15991605" y="7722398"/>
            <a:ext cx="428834" cy="20606"/>
          </a:xfrm>
          <a:prstGeom prst="line">
            <a:avLst/>
          </a:prstGeom>
          <a:ln cap="flat" w="38100">
            <a:solidFill>
              <a:srgbClr val="000000"/>
            </a:solidFill>
            <a:prstDash val="solid"/>
            <a:headEnd type="none" len="sm" w="sm"/>
            <a:tailEnd type="arrow" len="sm" w="med"/>
          </a:ln>
        </p:spPr>
      </p:sp>
      <p:sp>
        <p:nvSpPr>
          <p:cNvPr name="AutoShape 88" id="88"/>
          <p:cNvSpPr/>
          <p:nvPr/>
        </p:nvSpPr>
        <p:spPr>
          <a:xfrm flipV="true">
            <a:off x="15779775" y="6351733"/>
            <a:ext cx="860593" cy="792308"/>
          </a:xfrm>
          <a:prstGeom prst="line">
            <a:avLst/>
          </a:prstGeom>
          <a:ln cap="flat" w="38100">
            <a:solidFill>
              <a:srgbClr val="000000"/>
            </a:solidFill>
            <a:prstDash val="solid"/>
            <a:headEnd type="none" len="sm" w="sm"/>
            <a:tailEnd type="arrow" len="sm" w="med"/>
          </a:ln>
        </p:spPr>
      </p:sp>
      <p:sp>
        <p:nvSpPr>
          <p:cNvPr name="AutoShape 89" id="89"/>
          <p:cNvSpPr/>
          <p:nvPr/>
        </p:nvSpPr>
        <p:spPr>
          <a:xfrm flipH="true">
            <a:off x="15779775" y="6351733"/>
            <a:ext cx="860593" cy="792308"/>
          </a:xfrm>
          <a:prstGeom prst="line">
            <a:avLst/>
          </a:prstGeom>
          <a:ln cap="flat" w="38100">
            <a:solidFill>
              <a:srgbClr val="000000"/>
            </a:solidFill>
            <a:prstDash val="solid"/>
            <a:headEnd type="none" len="sm" w="sm"/>
            <a:tailEnd type="arrow" len="sm" w="med"/>
          </a:ln>
        </p:spPr>
      </p:sp>
      <p:sp>
        <p:nvSpPr>
          <p:cNvPr name="AutoShape 90" id="90"/>
          <p:cNvSpPr/>
          <p:nvPr/>
        </p:nvSpPr>
        <p:spPr>
          <a:xfrm>
            <a:off x="17159761" y="6502398"/>
            <a:ext cx="36644" cy="1220000"/>
          </a:xfrm>
          <a:prstGeom prst="line">
            <a:avLst/>
          </a:prstGeom>
          <a:ln cap="flat" w="38100">
            <a:solidFill>
              <a:srgbClr val="000000"/>
            </a:solidFill>
            <a:prstDash val="solid"/>
            <a:headEnd type="none" len="sm" w="sm"/>
            <a:tailEnd type="arrow" len="sm" w="med"/>
          </a:ln>
        </p:spPr>
      </p:sp>
      <p:sp>
        <p:nvSpPr>
          <p:cNvPr name="AutoShape 91" id="91"/>
          <p:cNvSpPr/>
          <p:nvPr/>
        </p:nvSpPr>
        <p:spPr>
          <a:xfrm flipH="true" flipV="true">
            <a:off x="17141381" y="6502398"/>
            <a:ext cx="31158" cy="69085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4664" y="-66915"/>
            <a:ext cx="9144000" cy="1095615"/>
          </a:xfrm>
          <a:prstGeom prst="rect">
            <a:avLst/>
          </a:prstGeom>
        </p:spPr>
        <p:txBody>
          <a:bodyPr anchor="t" rtlCol="false" tIns="0" lIns="0" bIns="0" rIns="0">
            <a:spAutoFit/>
          </a:bodyPr>
          <a:lstStyle/>
          <a:p>
            <a:pPr algn="ctr">
              <a:lnSpc>
                <a:spcPts val="8911"/>
              </a:lnSpc>
            </a:pPr>
            <a:r>
              <a:rPr lang="en-US" sz="6365">
                <a:solidFill>
                  <a:srgbClr val="0A5224"/>
                </a:solidFill>
                <a:latin typeface="Gagalin"/>
              </a:rPr>
              <a:t>Business Model</a:t>
            </a:r>
          </a:p>
        </p:txBody>
      </p:sp>
      <p:sp>
        <p:nvSpPr>
          <p:cNvPr name="TextBox 3" id="3"/>
          <p:cNvSpPr txBox="true"/>
          <p:nvPr/>
        </p:nvSpPr>
        <p:spPr>
          <a:xfrm rot="0">
            <a:off x="244664" y="1550735"/>
            <a:ext cx="10459214" cy="7234740"/>
          </a:xfrm>
          <a:prstGeom prst="rect">
            <a:avLst/>
          </a:prstGeom>
        </p:spPr>
        <p:txBody>
          <a:bodyPr anchor="t" rtlCol="false" tIns="0" lIns="0" bIns="0" rIns="0">
            <a:spAutoFit/>
          </a:bodyPr>
          <a:lstStyle/>
          <a:p>
            <a:pPr algn="ctr">
              <a:lnSpc>
                <a:spcPts val="4083"/>
              </a:lnSpc>
            </a:pPr>
            <a:r>
              <a:rPr lang="en-US" sz="2917">
                <a:solidFill>
                  <a:srgbClr val="0A5224"/>
                </a:solidFill>
                <a:latin typeface="Canva Sans Bold"/>
              </a:rPr>
              <a:t>Opportunities- As a service, Product</a:t>
            </a:r>
          </a:p>
          <a:p>
            <a:pPr marL="629800" indent="-314900" lvl="1">
              <a:lnSpc>
                <a:spcPts val="4083"/>
              </a:lnSpc>
              <a:buFont typeface="Arial"/>
              <a:buChar char="•"/>
            </a:pPr>
            <a:r>
              <a:rPr lang="en-US" sz="2917">
                <a:solidFill>
                  <a:srgbClr val="0A5224"/>
                </a:solidFill>
                <a:latin typeface="Canva Sans Bold"/>
              </a:rPr>
              <a:t>Potential business prospective is bright, considering its accessibility to users worldwide if proper access and data could be provided.</a:t>
            </a:r>
          </a:p>
          <a:p>
            <a:pPr marL="629800" indent="-314900" lvl="1">
              <a:lnSpc>
                <a:spcPts val="4083"/>
              </a:lnSpc>
              <a:buFont typeface="Arial"/>
              <a:buChar char="•"/>
            </a:pPr>
            <a:r>
              <a:rPr lang="en-US" sz="2917">
                <a:solidFill>
                  <a:srgbClr val="0A5224"/>
                </a:solidFill>
                <a:latin typeface="Canva Sans Bold"/>
              </a:rPr>
              <a:t>Not just farmer-crop issues but animal disease, human disease treatments, and prescriptions validated by experts</a:t>
            </a:r>
          </a:p>
          <a:p>
            <a:pPr marL="629800" indent="-314900" lvl="1">
              <a:lnSpc>
                <a:spcPts val="4083"/>
              </a:lnSpc>
              <a:buFont typeface="Arial"/>
              <a:buChar char="•"/>
            </a:pPr>
            <a:r>
              <a:rPr lang="en-US" sz="2917">
                <a:solidFill>
                  <a:srgbClr val="0A5224"/>
                </a:solidFill>
                <a:latin typeface="Canva Sans Bold"/>
              </a:rPr>
              <a:t>CRM or in our case, farmercrop relationship would be taken care of with frequent follow-ups and improved treatments while the problem persists.</a:t>
            </a:r>
          </a:p>
          <a:p>
            <a:pPr marL="629800" indent="-314900" lvl="1">
              <a:lnSpc>
                <a:spcPts val="4083"/>
              </a:lnSpc>
              <a:buFont typeface="Arial"/>
              <a:buChar char="•"/>
            </a:pPr>
            <a:r>
              <a:rPr lang="en-US" sz="2917">
                <a:solidFill>
                  <a:srgbClr val="0A5224"/>
                </a:solidFill>
                <a:latin typeface="Canva Sans Bold"/>
              </a:rPr>
              <a:t>Early detection and prescription to ensure no more crop wastage. </a:t>
            </a:r>
          </a:p>
          <a:p>
            <a:pPr marL="629800" indent="-314900" lvl="1">
              <a:lnSpc>
                <a:spcPts val="4083"/>
              </a:lnSpc>
              <a:buFont typeface="Arial"/>
              <a:buChar char="•"/>
            </a:pPr>
            <a:r>
              <a:rPr lang="en-US" sz="2917">
                <a:solidFill>
                  <a:srgbClr val="0A5224"/>
                </a:solidFill>
                <a:latin typeface="Canva Sans Bold"/>
              </a:rPr>
              <a:t>Provision of paid services to personal plantation/ garden owners</a:t>
            </a:r>
          </a:p>
        </p:txBody>
      </p:sp>
      <p:sp>
        <p:nvSpPr>
          <p:cNvPr name="TextBox 4" id="4"/>
          <p:cNvSpPr txBox="true"/>
          <p:nvPr/>
        </p:nvSpPr>
        <p:spPr>
          <a:xfrm rot="0">
            <a:off x="10545284" y="499943"/>
            <a:ext cx="7115774" cy="3724108"/>
          </a:xfrm>
          <a:prstGeom prst="rect">
            <a:avLst/>
          </a:prstGeom>
        </p:spPr>
        <p:txBody>
          <a:bodyPr anchor="t" rtlCol="false" tIns="0" lIns="0" bIns="0" rIns="0">
            <a:spAutoFit/>
          </a:bodyPr>
          <a:lstStyle/>
          <a:p>
            <a:pPr algn="ctr">
              <a:lnSpc>
                <a:spcPts val="3268"/>
              </a:lnSpc>
            </a:pPr>
            <a:r>
              <a:rPr lang="en-US" sz="2334">
                <a:solidFill>
                  <a:srgbClr val="0A5224"/>
                </a:solidFill>
                <a:latin typeface="Canva Sans Bold"/>
              </a:rPr>
              <a:t>Sources of Revenue </a:t>
            </a:r>
          </a:p>
          <a:p>
            <a:pPr marL="504035" indent="-252018" lvl="1">
              <a:lnSpc>
                <a:spcPts val="3268"/>
              </a:lnSpc>
              <a:buFont typeface="Arial"/>
              <a:buChar char="•"/>
            </a:pPr>
            <a:r>
              <a:rPr lang="en-US" sz="2334">
                <a:solidFill>
                  <a:srgbClr val="0A5224"/>
                </a:solidFill>
                <a:latin typeface="Canva Sans Bold"/>
              </a:rPr>
              <a:t>Government of India </a:t>
            </a:r>
          </a:p>
          <a:p>
            <a:pPr marL="504035" indent="-252018" lvl="1">
              <a:lnSpc>
                <a:spcPts val="3268"/>
              </a:lnSpc>
              <a:buFont typeface="Arial"/>
              <a:buChar char="•"/>
            </a:pPr>
            <a:r>
              <a:rPr lang="en-US" sz="2334">
                <a:solidFill>
                  <a:srgbClr val="0A5224"/>
                </a:solidFill>
                <a:latin typeface="Canva Sans Bold"/>
              </a:rPr>
              <a:t>Department of Agriculture and Farmers Welfare</a:t>
            </a:r>
          </a:p>
          <a:p>
            <a:pPr marL="504035" indent="-252018" lvl="1">
              <a:lnSpc>
                <a:spcPts val="3268"/>
              </a:lnSpc>
              <a:buFont typeface="Arial"/>
              <a:buChar char="•"/>
            </a:pPr>
            <a:r>
              <a:rPr lang="en-US" sz="2334">
                <a:solidFill>
                  <a:srgbClr val="0A5224"/>
                </a:solidFill>
                <a:latin typeface="Canva Sans Bold"/>
              </a:rPr>
              <a:t>Ministry of Agriculture </a:t>
            </a:r>
          </a:p>
          <a:p>
            <a:pPr marL="504035" indent="-252018" lvl="1">
              <a:lnSpc>
                <a:spcPts val="3268"/>
              </a:lnSpc>
              <a:buFont typeface="Arial"/>
              <a:buChar char="•"/>
            </a:pPr>
            <a:r>
              <a:rPr lang="en-US" sz="2334">
                <a:solidFill>
                  <a:srgbClr val="0A5224"/>
                </a:solidFill>
                <a:latin typeface="Canva Sans Bold"/>
              </a:rPr>
              <a:t>Asia and Pacific Plant Protection Commission (APPPC)</a:t>
            </a:r>
          </a:p>
          <a:p>
            <a:pPr marL="504035" indent="-252018" lvl="1">
              <a:lnSpc>
                <a:spcPts val="3268"/>
              </a:lnSpc>
              <a:buFont typeface="Arial"/>
              <a:buChar char="•"/>
            </a:pPr>
            <a:r>
              <a:rPr lang="en-US" sz="2334">
                <a:solidFill>
                  <a:srgbClr val="0A5224"/>
                </a:solidFill>
                <a:latin typeface="Canva Sans Bold"/>
              </a:rPr>
              <a:t>Paid services to consumers can generate revenue</a:t>
            </a:r>
          </a:p>
        </p:txBody>
      </p:sp>
      <p:sp>
        <p:nvSpPr>
          <p:cNvPr name="TextBox 5" id="5"/>
          <p:cNvSpPr txBox="true"/>
          <p:nvPr/>
        </p:nvSpPr>
        <p:spPr>
          <a:xfrm rot="0">
            <a:off x="10545284" y="4516245"/>
            <a:ext cx="7293554" cy="2104607"/>
          </a:xfrm>
          <a:prstGeom prst="rect">
            <a:avLst/>
          </a:prstGeom>
        </p:spPr>
        <p:txBody>
          <a:bodyPr anchor="t" rtlCol="false" tIns="0" lIns="0" bIns="0" rIns="0">
            <a:spAutoFit/>
          </a:bodyPr>
          <a:lstStyle/>
          <a:p>
            <a:pPr algn="ctr">
              <a:lnSpc>
                <a:spcPts val="3350"/>
              </a:lnSpc>
            </a:pPr>
            <a:r>
              <a:rPr lang="en-US" sz="2392">
                <a:solidFill>
                  <a:srgbClr val="0A5224"/>
                </a:solidFill>
                <a:latin typeface="Canva Sans Bold"/>
              </a:rPr>
              <a:t>Intended Customer Base</a:t>
            </a:r>
          </a:p>
          <a:p>
            <a:pPr marL="516628" indent="-258314" lvl="1">
              <a:lnSpc>
                <a:spcPts val="3350"/>
              </a:lnSpc>
              <a:buFont typeface="Arial"/>
              <a:buChar char="•"/>
            </a:pPr>
            <a:r>
              <a:rPr lang="en-US" sz="2392">
                <a:solidFill>
                  <a:srgbClr val="0A5224"/>
                </a:solidFill>
                <a:latin typeface="Canva Sans Bold"/>
              </a:rPr>
              <a:t>Poor Farmers </a:t>
            </a:r>
          </a:p>
          <a:p>
            <a:pPr marL="516628" indent="-258314" lvl="1">
              <a:lnSpc>
                <a:spcPts val="3350"/>
              </a:lnSpc>
              <a:buFont typeface="Arial"/>
              <a:buChar char="•"/>
            </a:pPr>
            <a:r>
              <a:rPr lang="en-US" sz="2392">
                <a:solidFill>
                  <a:srgbClr val="0A5224"/>
                </a:solidFill>
                <a:latin typeface="Canva Sans Bold"/>
              </a:rPr>
              <a:t>Personal plantation/garden/home plant owners.</a:t>
            </a:r>
          </a:p>
          <a:p>
            <a:pPr>
              <a:lnSpc>
                <a:spcPts val="3350"/>
              </a:lnSpc>
            </a:pPr>
          </a:p>
        </p:txBody>
      </p:sp>
      <p:sp>
        <p:nvSpPr>
          <p:cNvPr name="Freeform 6" id="6"/>
          <p:cNvSpPr/>
          <p:nvPr/>
        </p:nvSpPr>
        <p:spPr>
          <a:xfrm flipH="false" flipV="false" rot="0">
            <a:off x="11864761" y="6620852"/>
            <a:ext cx="4654600" cy="3194220"/>
          </a:xfrm>
          <a:custGeom>
            <a:avLst/>
            <a:gdLst/>
            <a:ahLst/>
            <a:cxnLst/>
            <a:rect r="r" b="b" t="t" l="l"/>
            <a:pathLst>
              <a:path h="3194220" w="4654600">
                <a:moveTo>
                  <a:pt x="0" y="0"/>
                </a:moveTo>
                <a:lnTo>
                  <a:pt x="4654600" y="0"/>
                </a:lnTo>
                <a:lnTo>
                  <a:pt x="4654600" y="3194220"/>
                </a:lnTo>
                <a:lnTo>
                  <a:pt x="0" y="3194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TextBox 7" id="7"/>
          <p:cNvSpPr txBox="true"/>
          <p:nvPr/>
        </p:nvSpPr>
        <p:spPr>
          <a:xfrm rot="0">
            <a:off x="11988921" y="6936925"/>
            <a:ext cx="4406281" cy="3181350"/>
          </a:xfrm>
          <a:prstGeom prst="rect">
            <a:avLst/>
          </a:prstGeom>
        </p:spPr>
        <p:txBody>
          <a:bodyPr anchor="t" rtlCol="false" tIns="0" lIns="0" bIns="0" rIns="0">
            <a:spAutoFit/>
          </a:bodyPr>
          <a:lstStyle/>
          <a:p>
            <a:pPr algn="ctr">
              <a:lnSpc>
                <a:spcPts val="4200"/>
              </a:lnSpc>
            </a:pPr>
            <a:r>
              <a:rPr lang="en-US" sz="3000">
                <a:solidFill>
                  <a:srgbClr val="03565F"/>
                </a:solidFill>
                <a:latin typeface="Canva Sans Bold"/>
              </a:rPr>
              <a:t>ADJACENT MARKETS</a:t>
            </a:r>
          </a:p>
          <a:p>
            <a:pPr algn="ctr">
              <a:lnSpc>
                <a:spcPts val="4200"/>
              </a:lnSpc>
              <a:spcBef>
                <a:spcPct val="0"/>
              </a:spcBef>
            </a:pPr>
            <a:r>
              <a:rPr lang="en-US" sz="3000">
                <a:solidFill>
                  <a:srgbClr val="4495A2"/>
                </a:solidFill>
                <a:latin typeface="Canva Sans Bold"/>
              </a:rPr>
              <a:t>A similar app might exist, but our USP would be our model </a:t>
            </a:r>
          </a:p>
          <a:p>
            <a:pPr>
              <a:lnSpc>
                <a:spcPts val="4200"/>
              </a:lnSpc>
              <a:spcBef>
                <a:spcPct val="0"/>
              </a:spcBef>
            </a:pPr>
          </a:p>
          <a:p>
            <a:pPr>
              <a:lnSpc>
                <a:spcPts val="42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39587" y="46024"/>
            <a:ext cx="12285079" cy="2580399"/>
          </a:xfrm>
          <a:prstGeom prst="rect">
            <a:avLst/>
          </a:prstGeom>
        </p:spPr>
        <p:txBody>
          <a:bodyPr anchor="t" rtlCol="false" tIns="0" lIns="0" bIns="0" rIns="0">
            <a:spAutoFit/>
          </a:bodyPr>
          <a:lstStyle/>
          <a:p>
            <a:pPr algn="ctr">
              <a:lnSpc>
                <a:spcPts val="6899"/>
              </a:lnSpc>
            </a:pPr>
            <a:r>
              <a:rPr lang="en-US" sz="4927">
                <a:solidFill>
                  <a:srgbClr val="0A5224"/>
                </a:solidFill>
                <a:latin typeface="Gagalin"/>
              </a:rPr>
              <a:t>Financial model and projections</a:t>
            </a:r>
          </a:p>
          <a:p>
            <a:pPr algn="ctr">
              <a:lnSpc>
                <a:spcPts val="6899"/>
              </a:lnSpc>
            </a:pPr>
          </a:p>
          <a:p>
            <a:pPr algn="ctr">
              <a:lnSpc>
                <a:spcPts val="6899"/>
              </a:lnSpc>
            </a:pPr>
          </a:p>
        </p:txBody>
      </p:sp>
      <p:sp>
        <p:nvSpPr>
          <p:cNvPr name="TextBox 3" id="3"/>
          <p:cNvSpPr txBox="true"/>
          <p:nvPr/>
        </p:nvSpPr>
        <p:spPr>
          <a:xfrm rot="0">
            <a:off x="4149831" y="4701774"/>
            <a:ext cx="3160200" cy="673344"/>
          </a:xfrm>
          <a:prstGeom prst="rect">
            <a:avLst/>
          </a:prstGeom>
        </p:spPr>
        <p:txBody>
          <a:bodyPr anchor="t" rtlCol="false" tIns="0" lIns="0" bIns="0" rIns="0">
            <a:spAutoFit/>
          </a:bodyPr>
          <a:lstStyle/>
          <a:p>
            <a:pPr algn="ctr">
              <a:lnSpc>
                <a:spcPts val="5485"/>
              </a:lnSpc>
            </a:pPr>
            <a:r>
              <a:rPr lang="en-US" sz="3918">
                <a:solidFill>
                  <a:srgbClr val="0A5224"/>
                </a:solidFill>
                <a:latin typeface="Canva Sans Bold"/>
              </a:rPr>
              <a:t>Assumptions</a:t>
            </a:r>
          </a:p>
        </p:txBody>
      </p:sp>
      <p:sp>
        <p:nvSpPr>
          <p:cNvPr name="TextBox 4" id="4"/>
          <p:cNvSpPr txBox="true"/>
          <p:nvPr/>
        </p:nvSpPr>
        <p:spPr>
          <a:xfrm rot="0">
            <a:off x="785796" y="1396599"/>
            <a:ext cx="10494340" cy="606852"/>
          </a:xfrm>
          <a:prstGeom prst="rect">
            <a:avLst/>
          </a:prstGeom>
        </p:spPr>
        <p:txBody>
          <a:bodyPr anchor="t" rtlCol="false" tIns="0" lIns="0" bIns="0" rIns="0">
            <a:spAutoFit/>
          </a:bodyPr>
          <a:lstStyle/>
          <a:p>
            <a:pPr algn="ctr">
              <a:lnSpc>
                <a:spcPts val="4962"/>
              </a:lnSpc>
            </a:pPr>
            <a:r>
              <a:rPr lang="en-US" sz="3544">
                <a:solidFill>
                  <a:srgbClr val="0A5224"/>
                </a:solidFill>
                <a:latin typeface="Canva Sans Bold"/>
              </a:rPr>
              <a:t>Investment to develop- Material and manpower</a:t>
            </a:r>
          </a:p>
        </p:txBody>
      </p:sp>
      <p:sp>
        <p:nvSpPr>
          <p:cNvPr name="TextBox 5" id="5"/>
          <p:cNvSpPr txBox="true"/>
          <p:nvPr/>
        </p:nvSpPr>
        <p:spPr>
          <a:xfrm rot="0">
            <a:off x="584897" y="2123602"/>
            <a:ext cx="10896137" cy="2654373"/>
          </a:xfrm>
          <a:prstGeom prst="rect">
            <a:avLst/>
          </a:prstGeom>
        </p:spPr>
        <p:txBody>
          <a:bodyPr anchor="t" rtlCol="false" tIns="0" lIns="0" bIns="0" rIns="0">
            <a:spAutoFit/>
          </a:bodyPr>
          <a:lstStyle/>
          <a:p>
            <a:pPr algn="ctr">
              <a:lnSpc>
                <a:spcPts val="4210"/>
              </a:lnSpc>
            </a:pPr>
            <a:r>
              <a:rPr lang="en-US" sz="3007">
                <a:solidFill>
                  <a:srgbClr val="0A5224"/>
                </a:solidFill>
                <a:latin typeface="Canva Sans Bold"/>
              </a:rPr>
              <a:t>A workable prototype could be developed at minimal cost, only needing to pay the expert</a:t>
            </a:r>
          </a:p>
          <a:p>
            <a:pPr algn="ctr">
              <a:lnSpc>
                <a:spcPts val="4210"/>
              </a:lnSpc>
            </a:pPr>
            <a:r>
              <a:rPr lang="en-US" sz="3007">
                <a:solidFill>
                  <a:srgbClr val="0A5224"/>
                </a:solidFill>
                <a:latin typeface="Canva Sans Bold"/>
              </a:rPr>
              <a:t>Manpower: 2 for model deployment</a:t>
            </a:r>
          </a:p>
          <a:p>
            <a:pPr algn="ctr">
              <a:lnSpc>
                <a:spcPts val="4210"/>
              </a:lnSpc>
            </a:pPr>
            <a:r>
              <a:rPr lang="en-US" sz="3007">
                <a:solidFill>
                  <a:srgbClr val="0A5224"/>
                </a:solidFill>
                <a:latin typeface="Canva Sans Bold"/>
              </a:rPr>
              <a:t>2 for app development </a:t>
            </a:r>
          </a:p>
          <a:p>
            <a:pPr algn="ctr">
              <a:lnSpc>
                <a:spcPts val="4210"/>
              </a:lnSpc>
              <a:spcBef>
                <a:spcPct val="0"/>
              </a:spcBef>
            </a:pPr>
          </a:p>
        </p:txBody>
      </p:sp>
      <p:sp>
        <p:nvSpPr>
          <p:cNvPr name="TextBox 6" id="6"/>
          <p:cNvSpPr txBox="true"/>
          <p:nvPr/>
        </p:nvSpPr>
        <p:spPr>
          <a:xfrm rot="0">
            <a:off x="0" y="5493364"/>
            <a:ext cx="11681932" cy="2161160"/>
          </a:xfrm>
          <a:prstGeom prst="rect">
            <a:avLst/>
          </a:prstGeom>
        </p:spPr>
        <p:txBody>
          <a:bodyPr anchor="t" rtlCol="false" tIns="0" lIns="0" bIns="0" rIns="0">
            <a:spAutoFit/>
          </a:bodyPr>
          <a:lstStyle/>
          <a:p>
            <a:pPr algn="ctr">
              <a:lnSpc>
                <a:spcPts val="4295"/>
              </a:lnSpc>
            </a:pPr>
            <a:r>
              <a:rPr lang="en-US" sz="3067">
                <a:solidFill>
                  <a:srgbClr val="0A5224"/>
                </a:solidFill>
                <a:latin typeface="Canva Sans Bold"/>
              </a:rPr>
              <a:t>The plant village dataset, AI4Bharat dataset(IndicNLP) is used. We assume the validity and correctness of these datasets.</a:t>
            </a:r>
          </a:p>
          <a:p>
            <a:pPr algn="ctr">
              <a:lnSpc>
                <a:spcPts val="4295"/>
              </a:lnSpc>
              <a:spcBef>
                <a:spcPct val="0"/>
              </a:spcBef>
            </a:pPr>
            <a:r>
              <a:rPr lang="en-US" sz="3067">
                <a:solidFill>
                  <a:srgbClr val="0A5224"/>
                </a:solidFill>
                <a:latin typeface="Canva Sans Bold"/>
              </a:rPr>
              <a:t> </a:t>
            </a:r>
          </a:p>
        </p:txBody>
      </p:sp>
      <p:sp>
        <p:nvSpPr>
          <p:cNvPr name="TextBox 7" id="7"/>
          <p:cNvSpPr txBox="true"/>
          <p:nvPr/>
        </p:nvSpPr>
        <p:spPr>
          <a:xfrm rot="0">
            <a:off x="3823676" y="7743447"/>
            <a:ext cx="4757134" cy="593680"/>
          </a:xfrm>
          <a:prstGeom prst="rect">
            <a:avLst/>
          </a:prstGeom>
        </p:spPr>
        <p:txBody>
          <a:bodyPr anchor="t" rtlCol="false" tIns="0" lIns="0" bIns="0" rIns="0">
            <a:spAutoFit/>
          </a:bodyPr>
          <a:lstStyle/>
          <a:p>
            <a:pPr algn="ctr">
              <a:lnSpc>
                <a:spcPts val="4841"/>
              </a:lnSpc>
            </a:pPr>
            <a:r>
              <a:rPr lang="en-US" sz="3458">
                <a:solidFill>
                  <a:srgbClr val="0A5224"/>
                </a:solidFill>
                <a:latin typeface="Canva Sans Bold"/>
              </a:rPr>
              <a:t>Return On Investment</a:t>
            </a:r>
          </a:p>
        </p:txBody>
      </p:sp>
      <p:sp>
        <p:nvSpPr>
          <p:cNvPr name="TextBox 8" id="8"/>
          <p:cNvSpPr txBox="true"/>
          <p:nvPr/>
        </p:nvSpPr>
        <p:spPr>
          <a:xfrm rot="0">
            <a:off x="1293743" y="8426049"/>
            <a:ext cx="9856748" cy="1114193"/>
          </a:xfrm>
          <a:prstGeom prst="rect">
            <a:avLst/>
          </a:prstGeom>
        </p:spPr>
        <p:txBody>
          <a:bodyPr anchor="t" rtlCol="false" tIns="0" lIns="0" bIns="0" rIns="0">
            <a:spAutoFit/>
          </a:bodyPr>
          <a:lstStyle/>
          <a:p>
            <a:pPr algn="ctr">
              <a:lnSpc>
                <a:spcPts val="4441"/>
              </a:lnSpc>
            </a:pPr>
            <a:r>
              <a:rPr lang="en-US" sz="3172">
                <a:solidFill>
                  <a:srgbClr val="0A5224"/>
                </a:solidFill>
                <a:latin typeface="Canva Sans Bold"/>
              </a:rPr>
              <a:t>Assured plant protection saving huge crop losses. </a:t>
            </a:r>
          </a:p>
          <a:p>
            <a:pPr algn="ctr">
              <a:lnSpc>
                <a:spcPts val="4441"/>
              </a:lnSpc>
              <a:spcBef>
                <a:spcPct val="0"/>
              </a:spcBef>
            </a:pPr>
            <a:r>
              <a:rPr lang="en-US" sz="3172">
                <a:solidFill>
                  <a:srgbClr val="0A5224"/>
                </a:solidFill>
                <a:latin typeface="Canva Sans Bold"/>
              </a:rPr>
              <a:t> Saving 5-7 billion USD yearly due to Crop Loss</a:t>
            </a:r>
          </a:p>
        </p:txBody>
      </p:sp>
      <p:sp>
        <p:nvSpPr>
          <p:cNvPr name="TextBox 9" id="9"/>
          <p:cNvSpPr txBox="true"/>
          <p:nvPr/>
        </p:nvSpPr>
        <p:spPr>
          <a:xfrm rot="0">
            <a:off x="12604700" y="1631033"/>
            <a:ext cx="4406281" cy="3181350"/>
          </a:xfrm>
          <a:prstGeom prst="rect">
            <a:avLst/>
          </a:prstGeom>
        </p:spPr>
        <p:txBody>
          <a:bodyPr anchor="t" rtlCol="false" tIns="0" lIns="0" bIns="0" rIns="0">
            <a:spAutoFit/>
          </a:bodyPr>
          <a:lstStyle/>
          <a:p>
            <a:pPr algn="ctr">
              <a:lnSpc>
                <a:spcPts val="4200"/>
              </a:lnSpc>
            </a:pPr>
            <a:r>
              <a:rPr lang="en-US" sz="3000">
                <a:solidFill>
                  <a:srgbClr val="03565F"/>
                </a:solidFill>
                <a:latin typeface="Canva Sans Bold"/>
              </a:rPr>
              <a:t>ARCHITECTURE</a:t>
            </a:r>
          </a:p>
          <a:p>
            <a:pPr algn="ctr">
              <a:lnSpc>
                <a:spcPts val="4200"/>
              </a:lnSpc>
            </a:pPr>
            <a:r>
              <a:rPr lang="en-US" sz="3000">
                <a:solidFill>
                  <a:srgbClr val="4495A2"/>
                </a:solidFill>
                <a:latin typeface="Canva Sans Bold"/>
              </a:rPr>
              <a:t>App and model design already proposed previously.</a:t>
            </a:r>
          </a:p>
          <a:p>
            <a:pPr>
              <a:lnSpc>
                <a:spcPts val="4200"/>
              </a:lnSpc>
              <a:spcBef>
                <a:spcPct val="0"/>
              </a:spcBef>
            </a:pPr>
          </a:p>
          <a:p>
            <a:pPr>
              <a:lnSpc>
                <a:spcPts val="4200"/>
              </a:lnSpc>
              <a:spcBef>
                <a:spcPct val="0"/>
              </a:spcBef>
            </a:pPr>
          </a:p>
        </p:txBody>
      </p:sp>
      <p:sp>
        <p:nvSpPr>
          <p:cNvPr name="Freeform 10" id="10"/>
          <p:cNvSpPr/>
          <p:nvPr/>
        </p:nvSpPr>
        <p:spPr>
          <a:xfrm flipH="false" flipV="false" rot="0">
            <a:off x="12604700" y="1463274"/>
            <a:ext cx="4654600" cy="3194220"/>
          </a:xfrm>
          <a:custGeom>
            <a:avLst/>
            <a:gdLst/>
            <a:ahLst/>
            <a:cxnLst/>
            <a:rect r="r" b="b" t="t" l="l"/>
            <a:pathLst>
              <a:path h="3194220" w="4654600">
                <a:moveTo>
                  <a:pt x="0" y="0"/>
                </a:moveTo>
                <a:lnTo>
                  <a:pt x="4654600" y="0"/>
                </a:lnTo>
                <a:lnTo>
                  <a:pt x="4654600" y="3194220"/>
                </a:lnTo>
                <a:lnTo>
                  <a:pt x="0" y="3194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Freeform 11" id="11"/>
          <p:cNvSpPr/>
          <p:nvPr/>
        </p:nvSpPr>
        <p:spPr>
          <a:xfrm flipH="false" flipV="false" rot="0">
            <a:off x="12604700" y="5375119"/>
            <a:ext cx="4654600" cy="3194220"/>
          </a:xfrm>
          <a:custGeom>
            <a:avLst/>
            <a:gdLst/>
            <a:ahLst/>
            <a:cxnLst/>
            <a:rect r="r" b="b" t="t" l="l"/>
            <a:pathLst>
              <a:path h="3194220" w="4654600">
                <a:moveTo>
                  <a:pt x="0" y="0"/>
                </a:moveTo>
                <a:lnTo>
                  <a:pt x="4654600" y="0"/>
                </a:lnTo>
                <a:lnTo>
                  <a:pt x="4654600" y="3194219"/>
                </a:lnTo>
                <a:lnTo>
                  <a:pt x="0" y="3194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TextBox 12" id="12"/>
          <p:cNvSpPr txBox="true"/>
          <p:nvPr/>
        </p:nvSpPr>
        <p:spPr>
          <a:xfrm rot="0">
            <a:off x="12728525" y="5317969"/>
            <a:ext cx="4406281" cy="4248150"/>
          </a:xfrm>
          <a:prstGeom prst="rect">
            <a:avLst/>
          </a:prstGeom>
        </p:spPr>
        <p:txBody>
          <a:bodyPr anchor="t" rtlCol="false" tIns="0" lIns="0" bIns="0" rIns="0">
            <a:spAutoFit/>
          </a:bodyPr>
          <a:lstStyle/>
          <a:p>
            <a:pPr algn="ctr">
              <a:lnSpc>
                <a:spcPts val="4200"/>
              </a:lnSpc>
            </a:pPr>
            <a:r>
              <a:rPr lang="en-US" sz="3000">
                <a:solidFill>
                  <a:srgbClr val="03565F"/>
                </a:solidFill>
                <a:latin typeface="Canva Sans Bold"/>
              </a:rPr>
              <a:t>SCALABILITY</a:t>
            </a:r>
          </a:p>
          <a:p>
            <a:pPr algn="ctr">
              <a:lnSpc>
                <a:spcPts val="4200"/>
              </a:lnSpc>
            </a:pPr>
            <a:r>
              <a:rPr lang="en-US" sz="3000">
                <a:solidFill>
                  <a:srgbClr val="4495A2"/>
                </a:solidFill>
                <a:latin typeface="Canva Sans Bold"/>
              </a:rPr>
              <a:t>Scalable to users all-around the world </a:t>
            </a:r>
          </a:p>
          <a:p>
            <a:pPr algn="ctr">
              <a:lnSpc>
                <a:spcPts val="4200"/>
              </a:lnSpc>
              <a:spcBef>
                <a:spcPct val="0"/>
              </a:spcBef>
            </a:pPr>
            <a:r>
              <a:rPr lang="en-US" sz="3000">
                <a:solidFill>
                  <a:srgbClr val="4495A2"/>
                </a:solidFill>
                <a:latin typeface="Canva Sans Bold"/>
              </a:rPr>
              <a:t>Scalable for other doctor-patient platfroms.</a:t>
            </a:r>
          </a:p>
          <a:p>
            <a:pPr>
              <a:lnSpc>
                <a:spcPts val="4200"/>
              </a:lnSpc>
              <a:spcBef>
                <a:spcPct val="0"/>
              </a:spcBef>
            </a:pPr>
          </a:p>
          <a:p>
            <a:pPr>
              <a:lnSpc>
                <a:spcPts val="42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97497" y="223598"/>
            <a:ext cx="11234065" cy="2592620"/>
          </a:xfrm>
          <a:prstGeom prst="rect">
            <a:avLst/>
          </a:prstGeom>
        </p:spPr>
        <p:txBody>
          <a:bodyPr anchor="t" rtlCol="false" tIns="0" lIns="0" bIns="0" rIns="0">
            <a:spAutoFit/>
          </a:bodyPr>
          <a:lstStyle/>
          <a:p>
            <a:pPr algn="ctr">
              <a:lnSpc>
                <a:spcPts val="6906"/>
              </a:lnSpc>
            </a:pPr>
            <a:r>
              <a:rPr lang="en-US" sz="4933">
                <a:solidFill>
                  <a:srgbClr val="0A5224"/>
                </a:solidFill>
                <a:latin typeface="Gagalin"/>
              </a:rPr>
              <a:t>Competition &amp; COMPETITIVE ADVANTAGES</a:t>
            </a:r>
          </a:p>
          <a:p>
            <a:pPr algn="ctr">
              <a:lnSpc>
                <a:spcPts val="6906"/>
              </a:lnSpc>
            </a:pPr>
          </a:p>
          <a:p>
            <a:pPr algn="ctr">
              <a:lnSpc>
                <a:spcPts val="6906"/>
              </a:lnSpc>
            </a:pPr>
          </a:p>
        </p:txBody>
      </p:sp>
      <p:sp>
        <p:nvSpPr>
          <p:cNvPr name="TextBox 3" id="3"/>
          <p:cNvSpPr txBox="true"/>
          <p:nvPr/>
        </p:nvSpPr>
        <p:spPr>
          <a:xfrm rot="0">
            <a:off x="3377710" y="1248219"/>
            <a:ext cx="2726284" cy="978761"/>
          </a:xfrm>
          <a:prstGeom prst="rect">
            <a:avLst/>
          </a:prstGeom>
        </p:spPr>
        <p:txBody>
          <a:bodyPr anchor="t" rtlCol="false" tIns="0" lIns="0" bIns="0" rIns="0">
            <a:spAutoFit/>
          </a:bodyPr>
          <a:lstStyle/>
          <a:p>
            <a:pPr algn="ctr">
              <a:lnSpc>
                <a:spcPts val="3907"/>
              </a:lnSpc>
            </a:pPr>
            <a:r>
              <a:rPr lang="en-US" sz="2791">
                <a:solidFill>
                  <a:srgbClr val="0A5224"/>
                </a:solidFill>
                <a:latin typeface="Canva Sans Bold"/>
              </a:rPr>
              <a:t>DEFENSIBILITY </a:t>
            </a:r>
          </a:p>
          <a:p>
            <a:pPr algn="ctr">
              <a:lnSpc>
                <a:spcPts val="3907"/>
              </a:lnSpc>
            </a:pPr>
          </a:p>
        </p:txBody>
      </p:sp>
      <p:sp>
        <p:nvSpPr>
          <p:cNvPr name="TextBox 4" id="4"/>
          <p:cNvSpPr txBox="true"/>
          <p:nvPr/>
        </p:nvSpPr>
        <p:spPr>
          <a:xfrm rot="0">
            <a:off x="13240964" y="1248219"/>
            <a:ext cx="1223645" cy="514350"/>
          </a:xfrm>
          <a:prstGeom prst="rect">
            <a:avLst/>
          </a:prstGeom>
        </p:spPr>
        <p:txBody>
          <a:bodyPr anchor="t" rtlCol="false" tIns="0" lIns="0" bIns="0" rIns="0">
            <a:spAutoFit/>
          </a:bodyPr>
          <a:lstStyle/>
          <a:p>
            <a:pPr algn="ctr">
              <a:lnSpc>
                <a:spcPts val="4200"/>
              </a:lnSpc>
            </a:pPr>
            <a:r>
              <a:rPr lang="en-US" sz="3000">
                <a:solidFill>
                  <a:srgbClr val="0A5224"/>
                </a:solidFill>
                <a:latin typeface="Canva Sans Bold"/>
              </a:rPr>
              <a:t>NICHE</a:t>
            </a:r>
          </a:p>
        </p:txBody>
      </p:sp>
      <p:sp>
        <p:nvSpPr>
          <p:cNvPr name="TextBox 5" id="5"/>
          <p:cNvSpPr txBox="true"/>
          <p:nvPr/>
        </p:nvSpPr>
        <p:spPr>
          <a:xfrm rot="0">
            <a:off x="9661458" y="1991969"/>
            <a:ext cx="8117296" cy="1368836"/>
          </a:xfrm>
          <a:prstGeom prst="rect">
            <a:avLst/>
          </a:prstGeom>
        </p:spPr>
        <p:txBody>
          <a:bodyPr anchor="t" rtlCol="false" tIns="0" lIns="0" bIns="0" rIns="0">
            <a:spAutoFit/>
          </a:bodyPr>
          <a:lstStyle/>
          <a:p>
            <a:pPr algn="ctr">
              <a:lnSpc>
                <a:spcPts val="3614"/>
              </a:lnSpc>
            </a:pPr>
            <a:r>
              <a:rPr lang="en-US" sz="2582">
                <a:solidFill>
                  <a:srgbClr val="0A5224"/>
                </a:solidFill>
                <a:latin typeface="Canva Sans Bold"/>
              </a:rPr>
              <a:t>Specialise in Crop disease detection with farmer concern personalised reports.</a:t>
            </a:r>
          </a:p>
          <a:p>
            <a:pPr algn="ctr">
              <a:lnSpc>
                <a:spcPts val="3614"/>
              </a:lnSpc>
              <a:spcBef>
                <a:spcPct val="0"/>
              </a:spcBef>
            </a:pPr>
            <a:r>
              <a:rPr lang="en-US" sz="2582">
                <a:solidFill>
                  <a:srgbClr val="0A5224"/>
                </a:solidFill>
                <a:latin typeface="Canva Sans Bold"/>
              </a:rPr>
              <a:t>Less Waiting Time to provide prescription</a:t>
            </a:r>
          </a:p>
        </p:txBody>
      </p:sp>
      <p:sp>
        <p:nvSpPr>
          <p:cNvPr name="TextBox 6" id="6"/>
          <p:cNvSpPr txBox="true"/>
          <p:nvPr/>
        </p:nvSpPr>
        <p:spPr>
          <a:xfrm rot="0">
            <a:off x="337705" y="2037548"/>
            <a:ext cx="9135292" cy="1652415"/>
          </a:xfrm>
          <a:prstGeom prst="rect">
            <a:avLst/>
          </a:prstGeom>
        </p:spPr>
        <p:txBody>
          <a:bodyPr anchor="t" rtlCol="false" tIns="0" lIns="0" bIns="0" rIns="0">
            <a:spAutoFit/>
          </a:bodyPr>
          <a:lstStyle/>
          <a:p>
            <a:pPr algn="ctr">
              <a:lnSpc>
                <a:spcPts val="3295"/>
              </a:lnSpc>
            </a:pPr>
            <a:r>
              <a:rPr lang="en-US" sz="2353">
                <a:solidFill>
                  <a:srgbClr val="0A5224"/>
                </a:solidFill>
                <a:latin typeface="Canva Sans Bold"/>
              </a:rPr>
              <a:t>A robust model that can identify disease with approximately 97% accuracy.</a:t>
            </a:r>
          </a:p>
          <a:p>
            <a:pPr algn="ctr">
              <a:lnSpc>
                <a:spcPts val="3295"/>
              </a:lnSpc>
              <a:spcBef>
                <a:spcPct val="0"/>
              </a:spcBef>
            </a:pPr>
            <a:r>
              <a:rPr lang="en-US" sz="2353">
                <a:solidFill>
                  <a:srgbClr val="0A5224"/>
                </a:solidFill>
                <a:latin typeface="Canva Sans Bold"/>
              </a:rPr>
              <a:t>And referred to the specialised plant pathogenist with less number of waiting cases who can validate asap.</a:t>
            </a:r>
          </a:p>
        </p:txBody>
      </p:sp>
      <p:sp>
        <p:nvSpPr>
          <p:cNvPr name="TextBox 7" id="7"/>
          <p:cNvSpPr txBox="true"/>
          <p:nvPr/>
        </p:nvSpPr>
        <p:spPr>
          <a:xfrm rot="0">
            <a:off x="337705" y="4832370"/>
            <a:ext cx="8806295" cy="4113166"/>
          </a:xfrm>
          <a:prstGeom prst="rect">
            <a:avLst/>
          </a:prstGeom>
        </p:spPr>
        <p:txBody>
          <a:bodyPr anchor="t" rtlCol="false" tIns="0" lIns="0" bIns="0" rIns="0">
            <a:spAutoFit/>
          </a:bodyPr>
          <a:lstStyle/>
          <a:p>
            <a:pPr algn="ctr">
              <a:lnSpc>
                <a:spcPts val="4041"/>
              </a:lnSpc>
            </a:pPr>
            <a:r>
              <a:rPr lang="en-US" sz="3367">
                <a:solidFill>
                  <a:srgbClr val="4495A2"/>
                </a:solidFill>
                <a:latin typeface="Avenir Bold"/>
              </a:rPr>
              <a:t>Strength of Technology </a:t>
            </a:r>
          </a:p>
          <a:p>
            <a:pPr algn="ctr">
              <a:lnSpc>
                <a:spcPts val="4041"/>
              </a:lnSpc>
            </a:pPr>
          </a:p>
          <a:p>
            <a:pPr algn="ctr" marL="727049" indent="-363524" lvl="1">
              <a:lnSpc>
                <a:spcPts val="4041"/>
              </a:lnSpc>
              <a:buFont typeface="Arial"/>
              <a:buChar char="•"/>
            </a:pPr>
            <a:r>
              <a:rPr lang="en-US" sz="3367">
                <a:solidFill>
                  <a:srgbClr val="4495A2"/>
                </a:solidFill>
                <a:latin typeface="Avenir Bold"/>
              </a:rPr>
              <a:t>Our ML model is a CNN/DBN network </a:t>
            </a:r>
          </a:p>
          <a:p>
            <a:pPr algn="ctr" marL="727049" indent="-363524" lvl="1">
              <a:lnSpc>
                <a:spcPts val="4041"/>
              </a:lnSpc>
              <a:buFont typeface="Arial"/>
              <a:buChar char="•"/>
            </a:pPr>
            <a:r>
              <a:rPr lang="en-US" sz="3367">
                <a:solidFill>
                  <a:srgbClr val="4495A2"/>
                </a:solidFill>
                <a:latin typeface="Avenir Bold"/>
              </a:rPr>
              <a:t>Also supports cross conditioning with farmer’s plight for personalization.</a:t>
            </a:r>
          </a:p>
          <a:p>
            <a:pPr algn="ctr" marL="727049" indent="-363524" lvl="1">
              <a:lnSpc>
                <a:spcPts val="4041"/>
              </a:lnSpc>
              <a:buFont typeface="Arial"/>
              <a:buChar char="•"/>
            </a:pPr>
            <a:r>
              <a:rPr lang="en-US" sz="3367">
                <a:solidFill>
                  <a:srgbClr val="4495A2"/>
                </a:solidFill>
                <a:latin typeface="Avenir Bold"/>
              </a:rPr>
              <a:t>Recommends to best possible expert </a:t>
            </a:r>
          </a:p>
          <a:p>
            <a:pPr algn="ctr" marL="727049" indent="-363524" lvl="1">
              <a:lnSpc>
                <a:spcPts val="4041"/>
              </a:lnSpc>
              <a:buFont typeface="Arial"/>
              <a:buChar char="•"/>
            </a:pPr>
            <a:r>
              <a:rPr lang="en-US" sz="3367">
                <a:solidFill>
                  <a:srgbClr val="4495A2"/>
                </a:solidFill>
                <a:latin typeface="Avenir Bold"/>
              </a:rPr>
              <a:t>Waiting time is as min as possible </a:t>
            </a:r>
          </a:p>
          <a:p>
            <a:pPr algn="ctr">
              <a:lnSpc>
                <a:spcPts val="4041"/>
              </a:lnSpc>
            </a:pPr>
          </a:p>
        </p:txBody>
      </p:sp>
      <p:sp>
        <p:nvSpPr>
          <p:cNvPr name="TextBox 8" id="8"/>
          <p:cNvSpPr txBox="true"/>
          <p:nvPr/>
        </p:nvSpPr>
        <p:spPr>
          <a:xfrm rot="0">
            <a:off x="9144000" y="4676507"/>
            <a:ext cx="8786582" cy="3599429"/>
          </a:xfrm>
          <a:prstGeom prst="rect">
            <a:avLst/>
          </a:prstGeom>
        </p:spPr>
        <p:txBody>
          <a:bodyPr anchor="t" rtlCol="false" tIns="0" lIns="0" bIns="0" rIns="0">
            <a:spAutoFit/>
          </a:bodyPr>
          <a:lstStyle/>
          <a:p>
            <a:pPr algn="ctr">
              <a:lnSpc>
                <a:spcPts val="4031"/>
              </a:lnSpc>
            </a:pPr>
            <a:r>
              <a:rPr lang="en-US" sz="3359">
                <a:solidFill>
                  <a:srgbClr val="4495A2"/>
                </a:solidFill>
                <a:latin typeface="Avenir Bold"/>
              </a:rPr>
              <a:t>USP</a:t>
            </a:r>
          </a:p>
          <a:p>
            <a:pPr algn="ctr">
              <a:lnSpc>
                <a:spcPts val="4031"/>
              </a:lnSpc>
            </a:pPr>
          </a:p>
          <a:p>
            <a:pPr algn="ctr" marL="725421" indent="-362711" lvl="1">
              <a:lnSpc>
                <a:spcPts val="4031"/>
              </a:lnSpc>
              <a:buFont typeface="Arial"/>
              <a:buChar char="•"/>
            </a:pPr>
            <a:r>
              <a:rPr lang="en-US" sz="3359">
                <a:solidFill>
                  <a:srgbClr val="4495A2"/>
                </a:solidFill>
                <a:latin typeface="Avenir Bold"/>
              </a:rPr>
              <a:t>SOTA plant lesion segmentation techniques infused to predict disease</a:t>
            </a:r>
          </a:p>
          <a:p>
            <a:pPr algn="ctr" marL="725421" indent="-362711" lvl="1">
              <a:lnSpc>
                <a:spcPts val="4031"/>
              </a:lnSpc>
              <a:buFont typeface="Arial"/>
              <a:buChar char="•"/>
            </a:pPr>
            <a:r>
              <a:rPr lang="en-US" sz="3359">
                <a:solidFill>
                  <a:srgbClr val="4495A2"/>
                </a:solidFill>
                <a:latin typeface="Avenir Bold"/>
              </a:rPr>
              <a:t>Waiting time is optimized.</a:t>
            </a:r>
          </a:p>
          <a:p>
            <a:pPr algn="ctr">
              <a:lnSpc>
                <a:spcPts val="4031"/>
              </a:lnSpc>
            </a:pPr>
            <a:r>
              <a:rPr lang="en-US" sz="3359">
                <a:solidFill>
                  <a:srgbClr val="4495A2"/>
                </a:solidFill>
                <a:latin typeface="Avenir Bold"/>
              </a:rPr>
              <a:t> </a:t>
            </a:r>
            <a:r>
              <a:rPr lang="en-US" sz="3359">
                <a:solidFill>
                  <a:srgbClr val="4495A2"/>
                </a:solidFill>
                <a:latin typeface="Avenir Bold"/>
              </a:rPr>
              <a:t> </a:t>
            </a:r>
          </a:p>
          <a:p>
            <a:pPr algn="ctr">
              <a:lnSpc>
                <a:spcPts val="40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DAFuDAIQIpg</dc:identifier>
  <dcterms:modified xsi:type="dcterms:W3CDTF">2011-08-01T06:04:30Z</dcterms:modified>
  <cp:revision>1</cp:revision>
  <dc:title>newLonger</dc:title>
</cp:coreProperties>
</file>